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9" r:id="rId4"/>
    <p:sldId id="258"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6" d="100"/>
          <a:sy n="66" d="100"/>
        </p:scale>
        <p:origin x="-174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2069C06D-4ED8-42C6-905D-CA84CA1B6CBF}" type="datetime2">
              <a:rPr lang="en-US" smtClean="0"/>
              <a:t>Monday, November 30, 15</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4CB1CAA-32CD-4B55-B92A-B8F0843CACF4}" type="datetime2">
              <a:rPr lang="en-US" smtClean="0"/>
              <a:t>Monday, November 30, 15</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3AD8CDC4-3D19-4983-B478-82F6B8E5AB66}" type="datetime2">
              <a:rPr lang="en-US" smtClean="0"/>
              <a:t>Monday, November 30, 15</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B82477-D5D3-4181-8C11-75D0F2433A87}" type="datetime2">
              <a:rPr lang="en-US" smtClean="0"/>
              <a:t>Monday, November 30, 15</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213E253B-1893-4367-8BAE-DF4BC10DC578}" type="datetime2">
              <a:rPr lang="en-US" smtClean="0"/>
              <a:t>Monday, November 30, 15</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8B62300D-25B3-4603-86C9-4CB776489F00}" type="datetime2">
              <a:rPr lang="en-US" smtClean="0"/>
              <a:t>Monday, November 30, 15</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314AD9-FCC8-48B7-B85B-012A91320DFF}" type="datetime2">
              <a:rPr lang="en-US" smtClean="0"/>
              <a:t>Monday, November 30, 15</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182DC50-D5DB-4F94-B367-9876CD2C4012}" type="datetime2">
              <a:rPr lang="en-US" smtClean="0"/>
              <a:t>Monday, November 30, 15</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292EB412-E790-42EA-81FE-2925D3A43D91}" type="datetime2">
              <a:rPr lang="en-US" smtClean="0"/>
              <a:t>Monday, November 30, 15</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Monday, November 30, 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14372C-B5AB-4C39-B273-B99224EB4DD5}" type="datetime2">
              <a:rPr lang="en-US" smtClean="0"/>
              <a:t>Monday, November 30, 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B385921-A91A-409C-921C-0E0EC1E750EC}" type="datetime2">
              <a:rPr lang="en-US" smtClean="0"/>
              <a:t>Monday, November 30, 15</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Society’s Obsession with Horror and the Occult</a:t>
            </a:r>
            <a:endParaRPr lang="en-US" dirty="0"/>
          </a:p>
        </p:txBody>
      </p:sp>
      <p:sp>
        <p:nvSpPr>
          <p:cNvPr id="3" name="Subtitle 2"/>
          <p:cNvSpPr>
            <a:spLocks noGrp="1"/>
          </p:cNvSpPr>
          <p:nvPr>
            <p:ph type="subTitle" idx="1"/>
          </p:nvPr>
        </p:nvSpPr>
        <p:spPr/>
        <p:txBody>
          <a:bodyPr/>
          <a:lstStyle/>
          <a:p>
            <a:r>
              <a:rPr lang="en-US" dirty="0" smtClean="0"/>
              <a:t>Patricia </a:t>
            </a:r>
            <a:r>
              <a:rPr lang="en-US" dirty="0" err="1" smtClean="0"/>
              <a:t>Oldani</a:t>
            </a:r>
            <a:r>
              <a:rPr lang="en-US" dirty="0" smtClean="0"/>
              <a:t> and Lili Clift</a:t>
            </a:r>
            <a:endParaRPr lang="en-US" dirty="0"/>
          </a:p>
        </p:txBody>
      </p:sp>
    </p:spTree>
    <p:extLst>
      <p:ext uri="{BB962C8B-B14F-4D97-AF65-F5344CB8AC3E}">
        <p14:creationId xmlns:p14="http://schemas.microsoft.com/office/powerpoint/2010/main" val="325029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133600" y="1770239"/>
            <a:ext cx="6096000" cy="3657599"/>
          </a:xfrm>
        </p:spPr>
        <p:txBody>
          <a:bodyPr>
            <a:normAutofit fontScale="92500" lnSpcReduction="10000"/>
          </a:bodyPr>
          <a:lstStyle/>
          <a:p>
            <a:r>
              <a:rPr lang="en-US" dirty="0" smtClean="0"/>
              <a:t>Began in the early 18</a:t>
            </a:r>
            <a:r>
              <a:rPr lang="en-US" baseline="30000" dirty="0" smtClean="0"/>
              <a:t>th</a:t>
            </a:r>
            <a:r>
              <a:rPr lang="en-US" dirty="0" smtClean="0"/>
              <a:t> century when Western culture began to worry obsessively about mortality</a:t>
            </a:r>
          </a:p>
          <a:p>
            <a:r>
              <a:rPr lang="en-US" dirty="0" smtClean="0"/>
              <a:t>Death started to be seen as a negation of life rather than life’s completion</a:t>
            </a:r>
          </a:p>
          <a:p>
            <a:r>
              <a:rPr lang="en-US" dirty="0" smtClean="0"/>
              <a:t>Images of rot began proliferating in art</a:t>
            </a:r>
          </a:p>
          <a:p>
            <a:r>
              <a:rPr lang="en-US" dirty="0" smtClean="0"/>
              <a:t>Death was transformed into self-conscious products of the imagination; horror writers were able to turn death into something predictable and safe- something people could potentially enjoy and be entertained by</a:t>
            </a:r>
          </a:p>
          <a:p>
            <a:r>
              <a:rPr lang="en-US" dirty="0" smtClean="0"/>
              <a:t>Based in old storytelling methods like myth and folklore</a:t>
            </a:r>
            <a:endParaRPr lang="en-US" dirty="0"/>
          </a:p>
        </p:txBody>
      </p:sp>
      <p:sp>
        <p:nvSpPr>
          <p:cNvPr id="4" name="Title 3"/>
          <p:cNvSpPr>
            <a:spLocks noGrp="1"/>
          </p:cNvSpPr>
          <p:nvPr>
            <p:ph type="title"/>
          </p:nvPr>
        </p:nvSpPr>
        <p:spPr>
          <a:xfrm>
            <a:off x="777240" y="228601"/>
            <a:ext cx="7543800" cy="914400"/>
          </a:xfrm>
        </p:spPr>
        <p:txBody>
          <a:bodyPr/>
          <a:lstStyle/>
          <a:p>
            <a:r>
              <a:rPr lang="en-US" dirty="0" smtClean="0"/>
              <a:t>The Origins of Horror</a:t>
            </a:r>
            <a:endParaRPr lang="en-US" dirty="0"/>
          </a:p>
        </p:txBody>
      </p:sp>
    </p:spTree>
    <p:extLst>
      <p:ext uri="{BB962C8B-B14F-4D97-AF65-F5344CB8AC3E}">
        <p14:creationId xmlns:p14="http://schemas.microsoft.com/office/powerpoint/2010/main" val="326578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976478"/>
            <a:ext cx="6096000" cy="3657599"/>
          </a:xfrm>
        </p:spPr>
        <p:txBody>
          <a:bodyPr>
            <a:normAutofit fontScale="70000" lnSpcReduction="20000"/>
          </a:bodyPr>
          <a:lstStyle/>
          <a:p>
            <a:r>
              <a:rPr lang="en-US" dirty="0"/>
              <a:t>Horror plays into our ignorance or childlike </a:t>
            </a:r>
            <a:r>
              <a:rPr lang="en-US" dirty="0" smtClean="0"/>
              <a:t>naivety; “Children believe in ghosts and demons as easily as in Santa Claus”</a:t>
            </a:r>
          </a:p>
          <a:p>
            <a:r>
              <a:rPr lang="en-US" dirty="0" smtClean="0"/>
              <a:t>Horror has the ability to bring out our buried childhood fears like the fear of something beneath the bed or hiding in the closet, things that “live in the shadow” of what we don’t know</a:t>
            </a:r>
          </a:p>
          <a:p>
            <a:r>
              <a:rPr lang="en-US" dirty="0" smtClean="0"/>
              <a:t>Horror uses the anxieties of the modern world by incorporating these anxieties into their depictions of monstrosity</a:t>
            </a:r>
          </a:p>
          <a:p>
            <a:r>
              <a:rPr lang="en-US" dirty="0" smtClean="0"/>
              <a:t>Since we no longer have to be scared of natural predators (like leopards and lions) in everyday life, we have created new predators through the horror genre</a:t>
            </a:r>
          </a:p>
          <a:p>
            <a:r>
              <a:rPr lang="en-US" dirty="0" smtClean="0"/>
              <a:t>Horror aims to create a reaction of fear and disgust in response to a supernatural or abnormal being (like zombies, monsters, ghosts, etc.)</a:t>
            </a:r>
            <a:endParaRPr lang="en-US" dirty="0"/>
          </a:p>
          <a:p>
            <a:r>
              <a:rPr lang="en-US" dirty="0" smtClean="0"/>
              <a:t>Though the genre plays into emotions that people would normally avoid (like fear, disgust, and uncertainty), people usually view horror films/novels in order to experience these emotions. Therefore, when they get scared they are experiencing a positive emotion and are getting what they want out of the film/novel.</a:t>
            </a:r>
            <a:endParaRPr lang="en-US" dirty="0"/>
          </a:p>
        </p:txBody>
      </p:sp>
      <p:sp>
        <p:nvSpPr>
          <p:cNvPr id="3" name="Title 2"/>
          <p:cNvSpPr>
            <a:spLocks noGrp="1"/>
          </p:cNvSpPr>
          <p:nvPr>
            <p:ph type="title"/>
          </p:nvPr>
        </p:nvSpPr>
        <p:spPr>
          <a:xfrm>
            <a:off x="777240" y="492596"/>
            <a:ext cx="7543800" cy="914400"/>
          </a:xfrm>
        </p:spPr>
        <p:txBody>
          <a:bodyPr/>
          <a:lstStyle/>
          <a:p>
            <a:r>
              <a:rPr lang="en-US" dirty="0" smtClean="0"/>
              <a:t>Why Horror Scares Us</a:t>
            </a:r>
            <a:endParaRPr lang="en-US" dirty="0"/>
          </a:p>
        </p:txBody>
      </p:sp>
    </p:spTree>
    <p:extLst>
      <p:ext uri="{BB962C8B-B14F-4D97-AF65-F5344CB8AC3E}">
        <p14:creationId xmlns:p14="http://schemas.microsoft.com/office/powerpoint/2010/main" val="387724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74921" y="2119886"/>
            <a:ext cx="6754679" cy="4353984"/>
          </a:xfrm>
        </p:spPr>
        <p:txBody>
          <a:bodyPr>
            <a:normAutofit fontScale="92500" lnSpcReduction="20000"/>
          </a:bodyPr>
          <a:lstStyle/>
          <a:p>
            <a:r>
              <a:rPr lang="en-US" dirty="0" smtClean="0"/>
              <a:t>Horror stories satisfy our need to know “there are still slobbering things in the dark”, that there is something hiding in the shadows, essentially that there is still something to be scared of</a:t>
            </a:r>
          </a:p>
          <a:p>
            <a:r>
              <a:rPr lang="en-US" dirty="0" smtClean="0"/>
              <a:t>As a genre, horror is extremely flexible and is able to adapt to various periods of cultural change and differences across national boundaries</a:t>
            </a:r>
          </a:p>
          <a:p>
            <a:r>
              <a:rPr lang="en-US" dirty="0" smtClean="0"/>
              <a:t>Horror (“</a:t>
            </a:r>
            <a:r>
              <a:rPr lang="en-US" dirty="0" err="1" smtClean="0"/>
              <a:t>slasher</a:t>
            </a:r>
            <a:r>
              <a:rPr lang="en-US" dirty="0" smtClean="0"/>
              <a:t>” films/stories in particular) shows its target demographic (young adolescents) how to survive when separated form parents and authority figures</a:t>
            </a:r>
          </a:p>
          <a:p>
            <a:r>
              <a:rPr lang="en-US" dirty="0" smtClean="0"/>
              <a:t>Viewers of horror enjoy being scared in otherwise safe spaces like cinemas or even their own homes</a:t>
            </a:r>
          </a:p>
          <a:p>
            <a:r>
              <a:rPr lang="en-US" dirty="0" smtClean="0"/>
              <a:t>Horror is fueled by contemporary events and concerns of society so it always has new material to build off of</a:t>
            </a:r>
          </a:p>
          <a:p>
            <a:r>
              <a:rPr lang="en-US" dirty="0" smtClean="0"/>
              <a:t>There are many elements within a film/novel/video game with which to scare the audience (narrative structure, camera viewpoint, editing, and musical score)</a:t>
            </a:r>
          </a:p>
          <a:p>
            <a:endParaRPr lang="en-US" dirty="0" smtClean="0"/>
          </a:p>
          <a:p>
            <a:endParaRPr lang="en-US" dirty="0"/>
          </a:p>
        </p:txBody>
      </p:sp>
      <p:sp>
        <p:nvSpPr>
          <p:cNvPr id="3" name="Title 2"/>
          <p:cNvSpPr>
            <a:spLocks noGrp="1"/>
          </p:cNvSpPr>
          <p:nvPr>
            <p:ph type="title"/>
          </p:nvPr>
        </p:nvSpPr>
        <p:spPr>
          <a:xfrm>
            <a:off x="777240" y="685801"/>
            <a:ext cx="7543800" cy="914400"/>
          </a:xfrm>
        </p:spPr>
        <p:txBody>
          <a:bodyPr/>
          <a:lstStyle/>
          <a:p>
            <a:r>
              <a:rPr lang="en-US" dirty="0" smtClean="0"/>
              <a:t>Why Horror is Still Around Today</a:t>
            </a:r>
            <a:endParaRPr lang="en-US" dirty="0"/>
          </a:p>
        </p:txBody>
      </p:sp>
    </p:spTree>
    <p:extLst>
      <p:ext uri="{BB962C8B-B14F-4D97-AF65-F5344CB8AC3E}">
        <p14:creationId xmlns:p14="http://schemas.microsoft.com/office/powerpoint/2010/main" val="244143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2242807"/>
            <a:ext cx="6096000" cy="3657599"/>
          </a:xfrm>
        </p:spPr>
        <p:txBody>
          <a:bodyPr>
            <a:normAutofit fontScale="92500" lnSpcReduction="10000"/>
          </a:bodyPr>
          <a:lstStyle/>
          <a:p>
            <a:pPr marL="274320" lvl="1">
              <a:buFont typeface="Wingdings" pitchFamily="2" charset="2"/>
              <a:buChar char=""/>
            </a:pPr>
            <a:r>
              <a:rPr lang="en-US" sz="2400" dirty="0" smtClean="0"/>
              <a:t>Domestic </a:t>
            </a:r>
            <a:r>
              <a:rPr lang="en-US" sz="2400" dirty="0"/>
              <a:t>violence in </a:t>
            </a:r>
            <a:r>
              <a:rPr lang="en-US" sz="2400" i="1" dirty="0"/>
              <a:t>The </a:t>
            </a:r>
            <a:r>
              <a:rPr lang="en-US" sz="2400" i="1" dirty="0" smtClean="0"/>
              <a:t>Shining</a:t>
            </a:r>
          </a:p>
          <a:p>
            <a:pPr marL="274320" lvl="1">
              <a:buFont typeface="Wingdings" pitchFamily="2" charset="2"/>
              <a:buChar char=""/>
            </a:pPr>
            <a:r>
              <a:rPr lang="en-US" sz="2400" dirty="0"/>
              <a:t>A</a:t>
            </a:r>
            <a:r>
              <a:rPr lang="en-US" sz="2400" dirty="0" smtClean="0"/>
              <a:t>tomic </a:t>
            </a:r>
            <a:r>
              <a:rPr lang="en-US" sz="2400" dirty="0"/>
              <a:t>bomb in post- WW2 Japan in </a:t>
            </a:r>
            <a:r>
              <a:rPr lang="en-US" sz="2400" i="1" dirty="0" smtClean="0"/>
              <a:t>Godzilla</a:t>
            </a:r>
            <a:endParaRPr lang="en-US" sz="2400" i="1" dirty="0"/>
          </a:p>
          <a:p>
            <a:pPr marL="274320" lvl="1">
              <a:buFont typeface="Wingdings" pitchFamily="2" charset="2"/>
              <a:buChar char=""/>
            </a:pPr>
            <a:r>
              <a:rPr lang="en-US" sz="2400" i="1" dirty="0" smtClean="0"/>
              <a:t>T</a:t>
            </a:r>
            <a:r>
              <a:rPr lang="en-US" sz="2400" dirty="0" smtClean="0"/>
              <a:t>he </a:t>
            </a:r>
            <a:r>
              <a:rPr lang="en-US" sz="2400" dirty="0"/>
              <a:t>1970’s “me </a:t>
            </a:r>
            <a:r>
              <a:rPr lang="en-US" sz="2400" dirty="0" smtClean="0"/>
              <a:t>generation” </a:t>
            </a:r>
            <a:r>
              <a:rPr lang="en-US" sz="2400" dirty="0"/>
              <a:t>of selfish parents in </a:t>
            </a:r>
            <a:r>
              <a:rPr lang="en-US" sz="2400" i="1" dirty="0"/>
              <a:t>A Nightmare on Elm </a:t>
            </a:r>
            <a:r>
              <a:rPr lang="en-US" sz="2400" i="1" dirty="0" smtClean="0"/>
              <a:t>Street</a:t>
            </a:r>
            <a:endParaRPr lang="en-US" sz="2400" i="1" dirty="0"/>
          </a:p>
          <a:p>
            <a:pPr marL="274320" lvl="1">
              <a:buFont typeface="Wingdings" pitchFamily="2" charset="2"/>
              <a:buChar char=""/>
            </a:pPr>
            <a:r>
              <a:rPr lang="en-US" sz="2400" dirty="0" smtClean="0"/>
              <a:t>The </a:t>
            </a:r>
            <a:r>
              <a:rPr lang="en-US" sz="2400" dirty="0"/>
              <a:t>difference of the cultural other (1970’s rural working class) in </a:t>
            </a:r>
            <a:r>
              <a:rPr lang="en-US" sz="2400" i="1" dirty="0"/>
              <a:t>The Texas Chainsaw </a:t>
            </a:r>
            <a:r>
              <a:rPr lang="en-US" sz="2400" i="1" dirty="0" smtClean="0"/>
              <a:t>Massacre</a:t>
            </a:r>
          </a:p>
          <a:p>
            <a:pPr marL="274320" lvl="1">
              <a:buFont typeface="Wingdings" pitchFamily="2" charset="2"/>
              <a:buChar char=""/>
            </a:pPr>
            <a:r>
              <a:rPr lang="en-US" sz="2400" dirty="0" smtClean="0"/>
              <a:t> </a:t>
            </a:r>
            <a:r>
              <a:rPr lang="en-US" sz="2400" dirty="0"/>
              <a:t>STD/Disease contamination and epidemics (possibly playing into our modern fear of diseases like </a:t>
            </a:r>
            <a:r>
              <a:rPr lang="en-US" sz="2400" dirty="0" smtClean="0"/>
              <a:t>Ebola</a:t>
            </a:r>
            <a:r>
              <a:rPr lang="en-US" sz="2400" dirty="0"/>
              <a:t>) in </a:t>
            </a:r>
            <a:r>
              <a:rPr lang="en-US" sz="2400" i="1" dirty="0"/>
              <a:t>It Follows</a:t>
            </a:r>
          </a:p>
          <a:p>
            <a:endParaRPr lang="en-US" dirty="0"/>
          </a:p>
        </p:txBody>
      </p:sp>
      <p:sp>
        <p:nvSpPr>
          <p:cNvPr id="3" name="Title 2"/>
          <p:cNvSpPr>
            <a:spLocks noGrp="1"/>
          </p:cNvSpPr>
          <p:nvPr>
            <p:ph type="title"/>
          </p:nvPr>
        </p:nvSpPr>
        <p:spPr>
          <a:xfrm>
            <a:off x="685800" y="717953"/>
            <a:ext cx="7543800" cy="914400"/>
          </a:xfrm>
        </p:spPr>
        <p:txBody>
          <a:bodyPr/>
          <a:lstStyle/>
          <a:p>
            <a:r>
              <a:rPr lang="en-US" dirty="0" smtClean="0"/>
              <a:t>Examples of Horror Based Off of Cultural Fears</a:t>
            </a:r>
            <a:endParaRPr lang="en-US" dirty="0"/>
          </a:p>
        </p:txBody>
      </p:sp>
    </p:spTree>
    <p:extLst>
      <p:ext uri="{BB962C8B-B14F-4D97-AF65-F5344CB8AC3E}">
        <p14:creationId xmlns:p14="http://schemas.microsoft.com/office/powerpoint/2010/main" val="2435967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03450" y="1924051"/>
            <a:ext cx="6096000" cy="3657599"/>
          </a:xfrm>
        </p:spPr>
        <p:txBody>
          <a:bodyPr/>
          <a:lstStyle/>
          <a:p>
            <a:r>
              <a:rPr lang="en-US" dirty="0" smtClean="0"/>
              <a:t>The violence within horror films and horror-based video games has been repeatedly linked to modern acts of violence in the media</a:t>
            </a:r>
          </a:p>
          <a:p>
            <a:pPr lvl="1"/>
            <a:r>
              <a:rPr lang="en-US" dirty="0" smtClean="0"/>
              <a:t>People who partake in these films and video games are thought to be more likely or capable of inflicting the kind of violence depicted within the genre</a:t>
            </a:r>
          </a:p>
          <a:p>
            <a:pPr lvl="1"/>
            <a:r>
              <a:rPr lang="en-US" dirty="0" smtClean="0"/>
              <a:t>This violence could take the form of mass murder, torture porn, body mutilation, etc. </a:t>
            </a:r>
          </a:p>
        </p:txBody>
      </p:sp>
      <p:sp>
        <p:nvSpPr>
          <p:cNvPr id="3" name="Title 2"/>
          <p:cNvSpPr>
            <a:spLocks noGrp="1"/>
          </p:cNvSpPr>
          <p:nvPr>
            <p:ph type="title"/>
          </p:nvPr>
        </p:nvSpPr>
        <p:spPr>
          <a:xfrm>
            <a:off x="685800" y="685801"/>
            <a:ext cx="7543800" cy="914400"/>
          </a:xfrm>
        </p:spPr>
        <p:txBody>
          <a:bodyPr/>
          <a:lstStyle/>
          <a:p>
            <a:r>
              <a:rPr lang="en-US" dirty="0" smtClean="0"/>
              <a:t>Possible Effects of Horror on Modern Society</a:t>
            </a:r>
            <a:endParaRPr lang="en-US" dirty="0"/>
          </a:p>
        </p:txBody>
      </p:sp>
    </p:spTree>
    <p:extLst>
      <p:ext uri="{BB962C8B-B14F-4D97-AF65-F5344CB8AC3E}">
        <p14:creationId xmlns:p14="http://schemas.microsoft.com/office/powerpoint/2010/main" val="4821733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740</TotalTime>
  <Words>615</Words>
  <Application>Microsoft Macintosh PowerPoint</Application>
  <PresentationFormat>On-screen Show (4:3)</PresentationFormat>
  <Paragraphs>32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Elemental</vt:lpstr>
      <vt:lpstr>Society’s Obsession with Horror and the Occult</vt:lpstr>
      <vt:lpstr>The Origins of Horror</vt:lpstr>
      <vt:lpstr>Why Horror Scares Us</vt:lpstr>
      <vt:lpstr>Why Horror is Still Around Today</vt:lpstr>
      <vt:lpstr>Examples of Horror Based Off of Cultural Fears</vt:lpstr>
      <vt:lpstr>Possible Effects of Horror on Modern Society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Society’s Obsession with Horror and the Occult</dc:title>
  <dc:creator>Lili Clift</dc:creator>
  <cp:lastModifiedBy>Lili Clift</cp:lastModifiedBy>
  <cp:revision>8</cp:revision>
  <dcterms:created xsi:type="dcterms:W3CDTF">2015-11-30T22:20:00Z</dcterms:created>
  <dcterms:modified xsi:type="dcterms:W3CDTF">2015-12-01T10:40:35Z</dcterms:modified>
</cp:coreProperties>
</file>