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3" r:id="rId3"/>
    <p:sldId id="260" r:id="rId4"/>
    <p:sldId id="261" r:id="rId5"/>
    <p:sldId id="267" r:id="rId6"/>
    <p:sldId id="268" r:id="rId7"/>
    <p:sldId id="259" r:id="rId8"/>
    <p:sldId id="262" r:id="rId9"/>
    <p:sldId id="263" r:id="rId10"/>
    <p:sldId id="258" r:id="rId11"/>
    <p:sldId id="257" r:id="rId12"/>
    <p:sldId id="265" r:id="rId13"/>
    <p:sldId id="271" r:id="rId14"/>
    <p:sldId id="274" r:id="rId15"/>
    <p:sldId id="269" r:id="rId16"/>
    <p:sldId id="270" r:id="rId17"/>
    <p:sldId id="264" r:id="rId18"/>
    <p:sldId id="26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p:restoredTop sz="94640"/>
  </p:normalViewPr>
  <p:slideViewPr>
    <p:cSldViewPr snapToGrid="0" snapToObjects="1">
      <p:cViewPr varScale="1">
        <p:scale>
          <a:sx n="87" d="100"/>
          <a:sy n="87" d="100"/>
        </p:scale>
        <p:origin x="2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11/6/15</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owhead.com/news=242980/robin-williams-genie-npc-now-in-game-in-warlords-of-draenor-bet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mbSDiFihwXs" TargetMode="External"/><Relationship Id="rId3" Type="http://schemas.openxmlformats.org/officeDocument/2006/relationships/hyperlink" Target="https://www.youtube.com/watch?v=RUC2tpY5gb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16.jpg"/><Relationship Id="rId5"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21.jpg"/><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24.jpg"/><Relationship Id="rId5" Type="http://schemas.openxmlformats.org/officeDocument/2006/relationships/image" Target="../media/image25.jp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 Id="rId1" Type="http://schemas.openxmlformats.org/officeDocument/2006/relationships/slideLayout" Target="../slideLayouts/slideLayout2.xml"/><Relationship Id="rId2"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48231" y="2625213"/>
            <a:ext cx="9054791" cy="1371054"/>
          </a:xfrm>
        </p:spPr>
        <p:txBody>
          <a:bodyPr>
            <a:normAutofit fontScale="90000"/>
          </a:bodyPr>
          <a:lstStyle/>
          <a:p>
            <a:r>
              <a:rPr lang="en-US" dirty="0" smtClean="0">
                <a:latin typeface="OCR A Std" charset="0"/>
                <a:ea typeface="OCR A Std" charset="0"/>
                <a:cs typeface="OCR A Std" charset="0"/>
              </a:rPr>
              <a:t>Video Game Genres</a:t>
            </a:r>
            <a:endParaRPr lang="en-US" dirty="0">
              <a:latin typeface="OCR A Std" charset="0"/>
              <a:ea typeface="OCR A Std" charset="0"/>
              <a:cs typeface="OCR A Std" charset="0"/>
            </a:endParaRPr>
          </a:p>
        </p:txBody>
      </p:sp>
      <p:sp>
        <p:nvSpPr>
          <p:cNvPr id="3" name="Subtitle 2"/>
          <p:cNvSpPr>
            <a:spLocks noGrp="1"/>
          </p:cNvSpPr>
          <p:nvPr>
            <p:ph type="subTitle" idx="1"/>
          </p:nvPr>
        </p:nvSpPr>
        <p:spPr/>
        <p:txBody>
          <a:bodyPr/>
          <a:lstStyle/>
          <a:p>
            <a:r>
              <a:rPr lang="en-US" dirty="0" smtClean="0"/>
              <a:t>By: Caitlyn </a:t>
            </a:r>
            <a:r>
              <a:rPr lang="en-US" dirty="0" err="1" smtClean="0"/>
              <a:t>Hutson</a:t>
            </a:r>
            <a:r>
              <a:rPr lang="en-US" dirty="0" smtClean="0"/>
              <a:t> and Griffin Hanson</a:t>
            </a:r>
            <a:endParaRPr lang="en-US" dirty="0"/>
          </a:p>
        </p:txBody>
      </p:sp>
    </p:spTree>
    <p:extLst>
      <p:ext uri="{BB962C8B-B14F-4D97-AF65-F5344CB8AC3E}">
        <p14:creationId xmlns:p14="http://schemas.microsoft.com/office/powerpoint/2010/main" val="1979369137"/>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376084"/>
            <a:ext cx="10018713" cy="1752599"/>
          </a:xfrm>
        </p:spPr>
        <p:txBody>
          <a:bodyPr/>
          <a:lstStyle/>
          <a:p>
            <a:r>
              <a:rPr lang="en-US" dirty="0" smtClean="0">
                <a:latin typeface="OCR A Std" charset="0"/>
                <a:ea typeface="OCR A Std" charset="0"/>
                <a:cs typeface="OCR A Std" charset="0"/>
              </a:rPr>
              <a:t>Common Genres in Gaming</a:t>
            </a:r>
            <a:endParaRPr lang="en-US" dirty="0">
              <a:latin typeface="OCR A Std" charset="0"/>
              <a:ea typeface="OCR A Std" charset="0"/>
              <a:cs typeface="OCR A Std" charset="0"/>
            </a:endParaRPr>
          </a:p>
        </p:txBody>
      </p:sp>
      <p:sp>
        <p:nvSpPr>
          <p:cNvPr id="3" name="Content Placeholder 2"/>
          <p:cNvSpPr>
            <a:spLocks noGrp="1"/>
          </p:cNvSpPr>
          <p:nvPr>
            <p:ph idx="1"/>
          </p:nvPr>
        </p:nvSpPr>
        <p:spPr>
          <a:xfrm>
            <a:off x="1484310" y="2128683"/>
            <a:ext cx="10018713" cy="4050891"/>
          </a:xfrm>
        </p:spPr>
        <p:txBody>
          <a:bodyPr>
            <a:normAutofit fontScale="92500" lnSpcReduction="20000"/>
          </a:bodyPr>
          <a:lstStyle/>
          <a:p>
            <a:r>
              <a:rPr lang="en-US" dirty="0" smtClean="0"/>
              <a:t>“Abstract</a:t>
            </a:r>
            <a:r>
              <a:rPr lang="en-US" dirty="0"/>
              <a:t>, Adaptation, Adventure, Artificial Life, Ball-and-Paddle, Board Games, Capturing, Card Games, Catching, Chase, Collecting, Combat, Demo, Diagnostic, Dodging, Driving , Educational, Escape, Fighting, Flying, Gambling, Interactive </a:t>
            </a:r>
            <a:r>
              <a:rPr lang="en-US" dirty="0" smtClean="0"/>
              <a:t>Movie, Maze</a:t>
            </a:r>
            <a:r>
              <a:rPr lang="en-US" dirty="0"/>
              <a:t>, Obstacle Course, </a:t>
            </a:r>
            <a:r>
              <a:rPr lang="en-US" dirty="0" smtClean="0"/>
              <a:t>Pencil-and-Paper </a:t>
            </a:r>
            <a:r>
              <a:rPr lang="en-US" dirty="0"/>
              <a:t>Games, Pinball, Platform, Programming Games, Puzzle, Quiz, Racing, Rhythm and Dance, Role-Playing, </a:t>
            </a:r>
            <a:r>
              <a:rPr lang="en-US" dirty="0" smtClean="0"/>
              <a:t>Shooting, </a:t>
            </a:r>
            <a:r>
              <a:rPr lang="en-US" dirty="0"/>
              <a:t>Sports, Strategy, Table-Top Games, Target, Text Adventure, Training Simulation, and Utility</a:t>
            </a:r>
            <a:r>
              <a:rPr lang="en-US" dirty="0" smtClean="0"/>
              <a:t>.” (Wolf)</a:t>
            </a:r>
          </a:p>
          <a:p>
            <a:r>
              <a:rPr lang="en-US" dirty="0" smtClean="0"/>
              <a:t>Others: Sandbox- encompass many aspects of multiple genres, usually with free play option (Ex: GTA), Simulation- games trying to get as close to real life through management of resources (Ex: </a:t>
            </a:r>
            <a:r>
              <a:rPr lang="en-US" dirty="0" err="1" smtClean="0"/>
              <a:t>Sim</a:t>
            </a:r>
            <a:r>
              <a:rPr lang="en-US" dirty="0" smtClean="0"/>
              <a:t> City, Civilization)</a:t>
            </a:r>
          </a:p>
          <a:p>
            <a:r>
              <a:rPr lang="en-US" dirty="0" smtClean="0"/>
              <a:t>Video game genres are categorized differently than literary or film genres as their interactivity (player’s involvement) weighs heavily on how the game is played. It is not determined solely by setting or content.</a:t>
            </a:r>
            <a:endParaRPr lang="en-US" dirty="0"/>
          </a:p>
        </p:txBody>
      </p:sp>
    </p:spTree>
    <p:extLst>
      <p:ext uri="{BB962C8B-B14F-4D97-AF65-F5344CB8AC3E}">
        <p14:creationId xmlns:p14="http://schemas.microsoft.com/office/powerpoint/2010/main" val="335023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415414"/>
            <a:ext cx="10018713" cy="1752599"/>
          </a:xfrm>
        </p:spPr>
        <p:txBody>
          <a:bodyPr/>
          <a:lstStyle/>
          <a:p>
            <a:r>
              <a:rPr lang="en-US" dirty="0" smtClean="0">
                <a:latin typeface="OCR A Std" charset="0"/>
                <a:ea typeface="OCR A Std" charset="0"/>
                <a:cs typeface="OCR A Std" charset="0"/>
              </a:rPr>
              <a:t>Massively Multiplayer Online RPG(MMOs)</a:t>
            </a:r>
            <a:endParaRPr lang="en-US" dirty="0">
              <a:latin typeface="OCR A Std" charset="0"/>
              <a:ea typeface="OCR A Std" charset="0"/>
              <a:cs typeface="OCR A Std" charset="0"/>
            </a:endParaRPr>
          </a:p>
        </p:txBody>
      </p:sp>
      <p:sp>
        <p:nvSpPr>
          <p:cNvPr id="3" name="Content Placeholder 2"/>
          <p:cNvSpPr>
            <a:spLocks noGrp="1"/>
          </p:cNvSpPr>
          <p:nvPr>
            <p:ph idx="1"/>
          </p:nvPr>
        </p:nvSpPr>
        <p:spPr>
          <a:xfrm>
            <a:off x="1484310" y="2020529"/>
            <a:ext cx="10018713" cy="4616245"/>
          </a:xfrm>
        </p:spPr>
        <p:txBody>
          <a:bodyPr>
            <a:normAutofit fontScale="92500" lnSpcReduction="10000"/>
          </a:bodyPr>
          <a:lstStyle/>
          <a:p>
            <a:endParaRPr lang="en-US" dirty="0" smtClean="0"/>
          </a:p>
          <a:p>
            <a:r>
              <a:rPr lang="en-US" dirty="0"/>
              <a:t> </a:t>
            </a:r>
            <a:r>
              <a:rPr lang="en-US" dirty="0" smtClean="0"/>
              <a:t>games that involve “a </a:t>
            </a:r>
            <a:r>
              <a:rPr lang="en-US" dirty="0"/>
              <a:t>huge community of players all operating within the same game-world subject to the same </a:t>
            </a:r>
            <a:r>
              <a:rPr lang="en-US" dirty="0" smtClean="0"/>
              <a:t>rules” (</a:t>
            </a:r>
            <a:r>
              <a:rPr lang="en-US" dirty="0"/>
              <a:t>Wolf</a:t>
            </a:r>
            <a:r>
              <a:rPr lang="en-US" dirty="0" smtClean="0"/>
              <a:t>) usually fighting towards the same goals.</a:t>
            </a:r>
          </a:p>
          <a:p>
            <a:r>
              <a:rPr lang="en-US" dirty="0" smtClean="0"/>
              <a:t>Involves making and building a character over an unprecedented amount of time. Even when a max level is reached, other DLC or areas of the world become available, giving the player incentive to keep playing.</a:t>
            </a:r>
          </a:p>
          <a:p>
            <a:r>
              <a:rPr lang="en-US" dirty="0" smtClean="0"/>
              <a:t>Usually has a player based economy, which allows players to buy and trade supplies with each other rather than relying solely on what the game’s “store” offers.</a:t>
            </a:r>
          </a:p>
          <a:p>
            <a:r>
              <a:rPr lang="en-US" dirty="0" smtClean="0"/>
              <a:t>Inspires community building, teamwork, and comradery. Ex: Robin Williams WOW tribute </a:t>
            </a:r>
            <a:r>
              <a:rPr lang="en-US" dirty="0" smtClean="0">
                <a:hlinkClick r:id="rId2"/>
              </a:rPr>
              <a:t>http://www.wowhead.com/news=242980/robin-williams-genie-npc-now-in-game-in-warlords-of-draenor-beta</a:t>
            </a:r>
            <a:endParaRPr lang="en-US" dirty="0"/>
          </a:p>
        </p:txBody>
      </p:sp>
    </p:spTree>
    <p:extLst>
      <p:ext uri="{BB962C8B-B14F-4D97-AF65-F5344CB8AC3E}">
        <p14:creationId xmlns:p14="http://schemas.microsoft.com/office/powerpoint/2010/main" val="26405293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flipH="1" flipV="1">
            <a:off x="0" y="-279606"/>
            <a:ext cx="6711064" cy="3774974"/>
          </a:xfrm>
          <a:prstGeom prst="rect">
            <a:avLst/>
          </a:prstGeom>
          <a:noFill/>
          <a:ln>
            <a:no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4898" y="-190445"/>
            <a:ext cx="5647102" cy="389455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25771"/>
            <a:ext cx="6673400" cy="365257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4898" y="2647138"/>
            <a:ext cx="5647102" cy="6705933"/>
          </a:xfrm>
          <a:prstGeom prst="rect">
            <a:avLst/>
          </a:prstGeom>
        </p:spPr>
      </p:pic>
    </p:spTree>
    <p:extLst>
      <p:ext uri="{BB962C8B-B14F-4D97-AF65-F5344CB8AC3E}">
        <p14:creationId xmlns:p14="http://schemas.microsoft.com/office/powerpoint/2010/main" val="189175628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OCR A Std" charset="0"/>
                <a:ea typeface="OCR A Std" charset="0"/>
                <a:cs typeface="OCR A Std" charset="0"/>
              </a:rPr>
              <a:t>Fighting games</a:t>
            </a:r>
            <a:endParaRPr lang="en-US" dirty="0">
              <a:latin typeface="OCR A Std" charset="0"/>
              <a:ea typeface="OCR A Std" charset="0"/>
              <a:cs typeface="OCR A Std" charset="0"/>
            </a:endParaRPr>
          </a:p>
        </p:txBody>
      </p:sp>
      <p:sp>
        <p:nvSpPr>
          <p:cNvPr id="3" name="Content Placeholder 2"/>
          <p:cNvSpPr>
            <a:spLocks noGrp="1"/>
          </p:cNvSpPr>
          <p:nvPr>
            <p:ph idx="1"/>
          </p:nvPr>
        </p:nvSpPr>
        <p:spPr/>
        <p:txBody>
          <a:bodyPr/>
          <a:lstStyle/>
          <a:p>
            <a:r>
              <a:rPr lang="en-US" dirty="0" smtClean="0"/>
              <a:t>“Games involving characters who fight usually hand-to-hand, in one-to-one combat situations without the use of firearms or projectiles.” (Wolf)</a:t>
            </a:r>
          </a:p>
          <a:p>
            <a:r>
              <a:rPr lang="en-US" dirty="0" smtClean="0"/>
              <a:t>NOT used for games that involve driving or shooting. EX: GTA </a:t>
            </a:r>
          </a:p>
          <a:p>
            <a:endParaRPr lang="en-US" dirty="0"/>
          </a:p>
        </p:txBody>
      </p:sp>
    </p:spTree>
    <p:extLst>
      <p:ext uri="{BB962C8B-B14F-4D97-AF65-F5344CB8AC3E}">
        <p14:creationId xmlns:p14="http://schemas.microsoft.com/office/powerpoint/2010/main" val="71480198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
            <a:ext cx="6763216" cy="3802453"/>
          </a:xfrm>
        </p:spPr>
      </p:pic>
      <p:sp>
        <p:nvSpPr>
          <p:cNvPr id="2" name="Title 1"/>
          <p:cNvSpPr>
            <a:spLocks noGrp="1"/>
          </p:cNvSpPr>
          <p:nvPr>
            <p:ph type="title"/>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3216" y="0"/>
            <a:ext cx="5539038" cy="324553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5531"/>
            <a:ext cx="7626326" cy="361247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0834" y="3245530"/>
            <a:ext cx="6422170" cy="3612470"/>
          </a:xfrm>
          <a:prstGeom prst="rect">
            <a:avLst/>
          </a:prstGeom>
        </p:spPr>
      </p:pic>
    </p:spTree>
    <p:extLst>
      <p:ext uri="{BB962C8B-B14F-4D97-AF65-F5344CB8AC3E}">
        <p14:creationId xmlns:p14="http://schemas.microsoft.com/office/powerpoint/2010/main" val="1495407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361335"/>
            <a:ext cx="10018713" cy="1752599"/>
          </a:xfrm>
        </p:spPr>
        <p:txBody>
          <a:bodyPr/>
          <a:lstStyle/>
          <a:p>
            <a:r>
              <a:rPr lang="en-US" dirty="0" smtClean="0">
                <a:latin typeface="OCR A Std" charset="0"/>
                <a:ea typeface="OCR A Std" charset="0"/>
                <a:cs typeface="OCR A Std" charset="0"/>
              </a:rPr>
              <a:t>Independent games (Indie/Art)</a:t>
            </a:r>
            <a:endParaRPr lang="en-US" dirty="0">
              <a:latin typeface="OCR A Std" charset="0"/>
              <a:ea typeface="OCR A Std" charset="0"/>
              <a:cs typeface="OCR A Std" charset="0"/>
            </a:endParaRPr>
          </a:p>
        </p:txBody>
      </p:sp>
      <p:sp>
        <p:nvSpPr>
          <p:cNvPr id="3" name="Content Placeholder 2"/>
          <p:cNvSpPr>
            <a:spLocks noGrp="1"/>
          </p:cNvSpPr>
          <p:nvPr>
            <p:ph idx="1"/>
          </p:nvPr>
        </p:nvSpPr>
        <p:spPr>
          <a:xfrm>
            <a:off x="1484310" y="2128683"/>
            <a:ext cx="10018713" cy="3677266"/>
          </a:xfrm>
        </p:spPr>
        <p:txBody>
          <a:bodyPr>
            <a:normAutofit fontScale="85000" lnSpcReduction="10000"/>
          </a:bodyPr>
          <a:lstStyle/>
          <a:p>
            <a:r>
              <a:rPr lang="en-US" dirty="0" smtClean="0"/>
              <a:t>The goal of indie games is to challenge video game conventions by using aesthetics and jarring visual effects, genre mashing (usually by utilizing earlier genres and styles considered out of date, </a:t>
            </a:r>
            <a:r>
              <a:rPr lang="en-US" dirty="0" err="1" smtClean="0"/>
              <a:t>ie</a:t>
            </a:r>
            <a:r>
              <a:rPr lang="en-US" dirty="0" smtClean="0"/>
              <a:t>: </a:t>
            </a:r>
            <a:r>
              <a:rPr lang="en-US" dirty="0" err="1" smtClean="0"/>
              <a:t>sidescrollers</a:t>
            </a:r>
            <a:r>
              <a:rPr lang="en-US" dirty="0" smtClean="0"/>
              <a:t>), messing with perceptions (mostly in the story aspect), and unusual controls/camera. </a:t>
            </a:r>
          </a:p>
          <a:p>
            <a:r>
              <a:rPr lang="en-US" dirty="0"/>
              <a:t>C</a:t>
            </a:r>
            <a:r>
              <a:rPr lang="en-US" dirty="0" smtClean="0"/>
              <a:t>hallenging. EX: Super Meat Boy </a:t>
            </a:r>
            <a:r>
              <a:rPr lang="en-US" dirty="0" smtClean="0">
                <a:hlinkClick r:id="rId2"/>
              </a:rPr>
              <a:t>https://www.youtube.com/watch?v=mbSDiFihwXs</a:t>
            </a:r>
            <a:endParaRPr lang="en-US" dirty="0" smtClean="0"/>
          </a:p>
          <a:p>
            <a:r>
              <a:rPr lang="en-US" dirty="0" smtClean="0"/>
              <a:t>Affecting. Relies heavily on the emotional aspect of gameplay. Ex: decision based games (like Heavy Rain)</a:t>
            </a:r>
          </a:p>
          <a:p>
            <a:r>
              <a:rPr lang="en-US" dirty="0" smtClean="0"/>
              <a:t>EX: Flower </a:t>
            </a:r>
            <a:r>
              <a:rPr lang="en-US" dirty="0" smtClean="0">
                <a:hlinkClick r:id="rId3"/>
              </a:rPr>
              <a:t>https://www.youtube.com/watch?v=RUC2tpY5gb4</a:t>
            </a:r>
            <a:endParaRPr lang="en-US" dirty="0" smtClean="0"/>
          </a:p>
          <a:p>
            <a:r>
              <a:rPr lang="en-US" dirty="0" smtClean="0"/>
              <a:t>Like with independent films, game companies are free from corporate intervention which allows them to step outside convention.</a:t>
            </a:r>
          </a:p>
          <a:p>
            <a:endParaRPr lang="en-US" dirty="0"/>
          </a:p>
        </p:txBody>
      </p:sp>
    </p:spTree>
    <p:extLst>
      <p:ext uri="{BB962C8B-B14F-4D97-AF65-F5344CB8AC3E}">
        <p14:creationId xmlns:p14="http://schemas.microsoft.com/office/powerpoint/2010/main" val="52679328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
            <a:ext cx="7152968" cy="4023545"/>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812" y="0"/>
            <a:ext cx="5972188" cy="335935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23543"/>
            <a:ext cx="6091084" cy="284692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2526" y="3359355"/>
            <a:ext cx="6869474" cy="3864079"/>
          </a:xfrm>
          <a:prstGeom prst="rect">
            <a:avLst/>
          </a:prstGeom>
        </p:spPr>
      </p:pic>
    </p:spTree>
    <p:extLst>
      <p:ext uri="{BB962C8B-B14F-4D97-AF65-F5344CB8AC3E}">
        <p14:creationId xmlns:p14="http://schemas.microsoft.com/office/powerpoint/2010/main" val="14601862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OCR A Std" charset="0"/>
                <a:ea typeface="OCR A Std" charset="0"/>
                <a:cs typeface="OCR A Std" charset="0"/>
              </a:rPr>
              <a:t>First Person Shooters (FPSs)</a:t>
            </a:r>
            <a:endParaRPr lang="en-US" dirty="0">
              <a:latin typeface="OCR A Std" charset="0"/>
              <a:ea typeface="OCR A Std" charset="0"/>
              <a:cs typeface="OCR A Std" charset="0"/>
            </a:endParaRPr>
          </a:p>
        </p:txBody>
      </p:sp>
      <p:sp>
        <p:nvSpPr>
          <p:cNvPr id="3" name="Content Placeholder 2"/>
          <p:cNvSpPr>
            <a:spLocks noGrp="1"/>
          </p:cNvSpPr>
          <p:nvPr>
            <p:ph idx="1"/>
          </p:nvPr>
        </p:nvSpPr>
        <p:spPr/>
        <p:txBody>
          <a:bodyPr>
            <a:normAutofit lnSpcReduction="10000"/>
          </a:bodyPr>
          <a:lstStyle/>
          <a:p>
            <a:r>
              <a:rPr lang="en-US" dirty="0" smtClean="0"/>
              <a:t>Usually in teams, the player experiences the game world as if they were the character, bridging the gap between reality and the game. (EX: when holding a gun)</a:t>
            </a:r>
          </a:p>
          <a:p>
            <a:r>
              <a:rPr lang="en-US" dirty="0" smtClean="0"/>
              <a:t>Characterized by their complex graphics, programming, and violent content. It is a controversial genre as some believe it cultivates violent behavior.</a:t>
            </a:r>
          </a:p>
          <a:p>
            <a:r>
              <a:rPr lang="en-US" dirty="0" smtClean="0"/>
              <a:t>FPSs force the player to be alert and aware of their surroundings/setting or their character will be at risk.</a:t>
            </a:r>
            <a:endParaRPr lang="en-US" dirty="0"/>
          </a:p>
        </p:txBody>
      </p:sp>
    </p:spTree>
    <p:extLst>
      <p:ext uri="{BB962C8B-B14F-4D97-AF65-F5344CB8AC3E}">
        <p14:creationId xmlns:p14="http://schemas.microsoft.com/office/powerpoint/2010/main" val="180964769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6872748" cy="4295468"/>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2748" y="0"/>
            <a:ext cx="5319252" cy="30038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95469"/>
            <a:ext cx="6872749" cy="337550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2748" y="2868560"/>
            <a:ext cx="5319252" cy="3989439"/>
          </a:xfrm>
          <a:prstGeom prst="rect">
            <a:avLst/>
          </a:prstGeom>
        </p:spPr>
      </p:pic>
    </p:spTree>
    <p:extLst>
      <p:ext uri="{BB962C8B-B14F-4D97-AF65-F5344CB8AC3E}">
        <p14:creationId xmlns:p14="http://schemas.microsoft.com/office/powerpoint/2010/main" val="16733351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OCR A Std" charset="0"/>
                <a:ea typeface="OCR A Std" charset="0"/>
                <a:cs typeface="OCR A Std" charset="0"/>
              </a:rPr>
              <a:t>Role-Playing Games (RPGs)</a:t>
            </a:r>
            <a:endParaRPr lang="en-US" dirty="0">
              <a:latin typeface="OCR A Std" charset="0"/>
              <a:ea typeface="OCR A Std" charset="0"/>
              <a:cs typeface="OCR A Std" charset="0"/>
            </a:endParaRPr>
          </a:p>
        </p:txBody>
      </p:sp>
      <p:sp>
        <p:nvSpPr>
          <p:cNvPr id="3" name="Content Placeholder 2"/>
          <p:cNvSpPr>
            <a:spLocks noGrp="1"/>
          </p:cNvSpPr>
          <p:nvPr>
            <p:ph idx="1"/>
          </p:nvPr>
        </p:nvSpPr>
        <p:spPr>
          <a:xfrm>
            <a:off x="1484310" y="2050027"/>
            <a:ext cx="10018713" cy="4247534"/>
          </a:xfrm>
        </p:spPr>
        <p:txBody>
          <a:bodyPr>
            <a:normAutofit fontScale="92500"/>
          </a:bodyPr>
          <a:lstStyle/>
          <a:p>
            <a:pPr marL="0" indent="0">
              <a:buNone/>
            </a:pPr>
            <a:r>
              <a:rPr lang="en-US" dirty="0" smtClean="0"/>
              <a:t>“Games </a:t>
            </a:r>
            <a:r>
              <a:rPr lang="en-US" dirty="0"/>
              <a:t>in which players create or take on a character with a developed persona that often has a description often including specifics as species, race, gender, and </a:t>
            </a:r>
            <a:r>
              <a:rPr lang="en-US" dirty="0" smtClean="0"/>
              <a:t>occupation.” (Wolf). Building a character often </a:t>
            </a:r>
            <a:r>
              <a:rPr lang="en-US" dirty="0"/>
              <a:t>includes other aspects such as special abilities (</a:t>
            </a:r>
            <a:r>
              <a:rPr lang="en-US" dirty="0" err="1"/>
              <a:t>ie</a:t>
            </a:r>
            <a:r>
              <a:rPr lang="en-US" dirty="0"/>
              <a:t>: alchemy or supernatural powers) that are unique to the chosen character class. </a:t>
            </a:r>
            <a:r>
              <a:rPr lang="en-US" dirty="0" smtClean="0"/>
              <a:t>The character drives the story.</a:t>
            </a:r>
            <a:endParaRPr lang="en-US" dirty="0"/>
          </a:p>
          <a:p>
            <a:pPr marL="0" indent="0">
              <a:buNone/>
            </a:pPr>
            <a:r>
              <a:rPr lang="en-US" dirty="0" smtClean="0"/>
              <a:t>Identity is extremely important in these games as well as the finale of the story, which usually has a surprising element (much like a TV show). </a:t>
            </a:r>
          </a:p>
          <a:p>
            <a:pPr marL="0" indent="0">
              <a:buNone/>
            </a:pPr>
            <a:r>
              <a:rPr lang="en-US" dirty="0" smtClean="0"/>
              <a:t>RPGs like Fallout, have developed a huge following and are on their 4</a:t>
            </a:r>
            <a:r>
              <a:rPr lang="en-US" baseline="30000" dirty="0" smtClean="0"/>
              <a:t>th</a:t>
            </a:r>
            <a:r>
              <a:rPr lang="en-US" dirty="0" smtClean="0"/>
              <a:t> installment to the series; the game is held in high esteem for its atmosphere (classic 50-60s setting, but also apocalyptic), intricate story, and character development.</a:t>
            </a:r>
          </a:p>
          <a:p>
            <a:pPr marL="0" indent="0">
              <a:buNone/>
            </a:pPr>
            <a:r>
              <a:rPr lang="en-US" dirty="0" smtClean="0"/>
              <a:t>Can be single player or multiplayer, or both (EX: The Last of Us MP)</a:t>
            </a:r>
          </a:p>
        </p:txBody>
      </p:sp>
    </p:spTree>
    <p:extLst>
      <p:ext uri="{BB962C8B-B14F-4D97-AF65-F5344CB8AC3E}">
        <p14:creationId xmlns:p14="http://schemas.microsoft.com/office/powerpoint/2010/main" val="171012666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3893574" cy="3878613"/>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3574" y="0"/>
            <a:ext cx="8298426" cy="387861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6838" y="3404606"/>
            <a:ext cx="6145161" cy="345339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65870"/>
            <a:ext cx="6046839" cy="3392129"/>
          </a:xfrm>
          <a:prstGeom prst="rect">
            <a:avLst/>
          </a:prstGeom>
        </p:spPr>
      </p:pic>
    </p:spTree>
    <p:extLst>
      <p:ext uri="{BB962C8B-B14F-4D97-AF65-F5344CB8AC3E}">
        <p14:creationId xmlns:p14="http://schemas.microsoft.com/office/powerpoint/2010/main" val="1406870295"/>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OCR A Std" charset="0"/>
                <a:ea typeface="OCR A Std" charset="0"/>
                <a:cs typeface="OCR A Std" charset="0"/>
              </a:rPr>
              <a:t>Competitive Gaming</a:t>
            </a:r>
            <a:endParaRPr lang="en-US" dirty="0">
              <a:latin typeface="OCR A Std" charset="0"/>
              <a:ea typeface="OCR A Std" charset="0"/>
              <a:cs typeface="OCR A Std" charset="0"/>
            </a:endParaRPr>
          </a:p>
        </p:txBody>
      </p:sp>
      <p:sp>
        <p:nvSpPr>
          <p:cNvPr id="3" name="Content Placeholder 2"/>
          <p:cNvSpPr>
            <a:spLocks noGrp="1"/>
          </p:cNvSpPr>
          <p:nvPr>
            <p:ph idx="1"/>
          </p:nvPr>
        </p:nvSpPr>
        <p:spPr/>
        <p:txBody>
          <a:bodyPr/>
          <a:lstStyle/>
          <a:p>
            <a:r>
              <a:rPr lang="en-US" dirty="0" smtClean="0"/>
              <a:t>With gaming becoming more advanced, it follows that it has also become more competitive.</a:t>
            </a:r>
          </a:p>
          <a:p>
            <a:r>
              <a:rPr lang="en-US" dirty="0" smtClean="0"/>
              <a:t>Competitive gaming, like MMOs, encourages team play (remotely or in person) in a competition/tournament setting. It requires practice, just like learning piano.</a:t>
            </a:r>
          </a:p>
          <a:p>
            <a:r>
              <a:rPr lang="en-US" dirty="0" smtClean="0"/>
              <a:t>Some players can even make a living off being a competitive gamer</a:t>
            </a:r>
            <a:endParaRPr lang="en-US" dirty="0"/>
          </a:p>
        </p:txBody>
      </p:sp>
    </p:spTree>
    <p:extLst>
      <p:ext uri="{BB962C8B-B14F-4D97-AF65-F5344CB8AC3E}">
        <p14:creationId xmlns:p14="http://schemas.microsoft.com/office/powerpoint/2010/main" val="150705859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9660" y="0"/>
            <a:ext cx="7259681" cy="362080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5016" y="0"/>
            <a:ext cx="6436984" cy="362080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690" y="3569145"/>
            <a:ext cx="6931742" cy="389910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4843" y="3620803"/>
            <a:ext cx="6451403" cy="4412300"/>
          </a:xfrm>
          <a:prstGeom prst="rect">
            <a:avLst/>
          </a:prstGeom>
        </p:spPr>
      </p:pic>
    </p:spTree>
    <p:extLst>
      <p:ext uri="{BB962C8B-B14F-4D97-AF65-F5344CB8AC3E}">
        <p14:creationId xmlns:p14="http://schemas.microsoft.com/office/powerpoint/2010/main" val="7251261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Kinetic-Controlled (aka: Rhythm games)</a:t>
            </a:r>
            <a:endParaRPr lang="en-US" dirty="0"/>
          </a:p>
        </p:txBody>
      </p:sp>
      <p:sp>
        <p:nvSpPr>
          <p:cNvPr id="3" name="Content Placeholder 2"/>
          <p:cNvSpPr>
            <a:spLocks noGrp="1"/>
          </p:cNvSpPr>
          <p:nvPr>
            <p:ph idx="1"/>
          </p:nvPr>
        </p:nvSpPr>
        <p:spPr/>
        <p:txBody>
          <a:bodyPr/>
          <a:lstStyle/>
          <a:p>
            <a:r>
              <a:rPr lang="en-US" dirty="0" smtClean="0"/>
              <a:t>“Games </a:t>
            </a:r>
            <a:r>
              <a:rPr lang="en-US" dirty="0"/>
              <a:t>in which gameplay requires players to keep time with a musical rhythm. These games may employ a variety of controllers beyond the usual video game </a:t>
            </a:r>
            <a:r>
              <a:rPr lang="en-US" dirty="0" smtClean="0"/>
              <a:t>hardware.” (Wolf)</a:t>
            </a:r>
          </a:p>
          <a:p>
            <a:r>
              <a:rPr lang="en-US" dirty="0" smtClean="0"/>
              <a:t>Requires (and strengthens) quick and accurate hand-eye coordination and reaction time.</a:t>
            </a:r>
            <a:endParaRPr lang="en-US" dirty="0"/>
          </a:p>
        </p:txBody>
      </p:sp>
    </p:spTree>
    <p:extLst>
      <p:ext uri="{BB962C8B-B14F-4D97-AF65-F5344CB8AC3E}">
        <p14:creationId xmlns:p14="http://schemas.microsoft.com/office/powerpoint/2010/main" val="41994685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3996813" cy="499601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812" y="-1150375"/>
            <a:ext cx="8195188" cy="614639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74142"/>
            <a:ext cx="7177547" cy="358877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7546" y="3225641"/>
            <a:ext cx="5014453" cy="3606550"/>
          </a:xfrm>
          <a:prstGeom prst="rect">
            <a:avLst/>
          </a:prstGeom>
        </p:spPr>
      </p:pic>
    </p:spTree>
    <p:extLst>
      <p:ext uri="{BB962C8B-B14F-4D97-AF65-F5344CB8AC3E}">
        <p14:creationId xmlns:p14="http://schemas.microsoft.com/office/powerpoint/2010/main" val="68459404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err="1" smtClean="0"/>
              <a:t>Bioshock</a:t>
            </a:r>
            <a:r>
              <a:rPr lang="en-US" dirty="0" smtClean="0"/>
              <a:t> (RPG+FPS)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1335" y="-250722"/>
            <a:ext cx="16229709" cy="7585624"/>
          </a:xfrm>
        </p:spPr>
      </p:pic>
    </p:spTree>
    <p:extLst>
      <p:ext uri="{BB962C8B-B14F-4D97-AF65-F5344CB8AC3E}">
        <p14:creationId xmlns:p14="http://schemas.microsoft.com/office/powerpoint/2010/main" val="857870033"/>
      </p:ext>
    </p:extLst>
  </p:cSld>
  <p:clrMapOvr>
    <a:masterClrMapping/>
  </p:clrMapOvr>
  <p:transition spd="slow">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OCR A Std" charset="0"/>
                <a:ea typeface="OCR A Std" charset="0"/>
                <a:cs typeface="OCR A Std" charset="0"/>
              </a:rPr>
              <a:t>Bioshock</a:t>
            </a:r>
            <a:r>
              <a:rPr lang="en-US" dirty="0" smtClean="0">
                <a:latin typeface="OCR A Std" charset="0"/>
                <a:ea typeface="OCR A Std" charset="0"/>
                <a:cs typeface="OCR A Std" charset="0"/>
              </a:rPr>
              <a:t> (RPG+FPS)</a:t>
            </a:r>
            <a:endParaRPr lang="en-US" dirty="0">
              <a:latin typeface="OCR A Std" charset="0"/>
              <a:ea typeface="OCR A Std" charset="0"/>
              <a:cs typeface="OCR A Std" charset="0"/>
            </a:endParaRPr>
          </a:p>
        </p:txBody>
      </p:sp>
      <p:sp>
        <p:nvSpPr>
          <p:cNvPr id="3" name="Content Placeholder 2"/>
          <p:cNvSpPr>
            <a:spLocks noGrp="1"/>
          </p:cNvSpPr>
          <p:nvPr>
            <p:ph idx="1"/>
          </p:nvPr>
        </p:nvSpPr>
        <p:spPr>
          <a:xfrm>
            <a:off x="1484310" y="2094271"/>
            <a:ext cx="10018713" cy="3696929"/>
          </a:xfrm>
        </p:spPr>
        <p:txBody>
          <a:bodyPr>
            <a:normAutofit/>
          </a:bodyPr>
          <a:lstStyle/>
          <a:p>
            <a:pPr marL="0" indent="0">
              <a:buNone/>
            </a:pPr>
            <a:r>
              <a:rPr lang="en-US" dirty="0" smtClean="0"/>
              <a:t>A mash-up of sci-fi and horror, </a:t>
            </a:r>
            <a:r>
              <a:rPr lang="en-US" dirty="0" err="1" smtClean="0"/>
              <a:t>Bioshock</a:t>
            </a:r>
            <a:r>
              <a:rPr lang="en-US" dirty="0" smtClean="0"/>
              <a:t> affects the </a:t>
            </a:r>
            <a:r>
              <a:rPr lang="en-US" dirty="0"/>
              <a:t>player on a </a:t>
            </a:r>
            <a:r>
              <a:rPr lang="en-US" dirty="0" smtClean="0"/>
              <a:t>psychological and philosophical </a:t>
            </a:r>
            <a:r>
              <a:rPr lang="en-US" dirty="0"/>
              <a:t>level by </a:t>
            </a:r>
            <a:r>
              <a:rPr lang="en-US" dirty="0" err="1"/>
              <a:t>implenting</a:t>
            </a:r>
            <a:r>
              <a:rPr lang="en-US" dirty="0"/>
              <a:t> aspects of “cognitive science, Philosophy of Mind, </a:t>
            </a:r>
            <a:r>
              <a:rPr lang="en-US" dirty="0" smtClean="0"/>
              <a:t>hermeneutics (interpretation), </a:t>
            </a:r>
            <a:r>
              <a:rPr lang="en-US" dirty="0"/>
              <a:t>video game philosophy, and Philosophy of Free Will</a:t>
            </a:r>
            <a:r>
              <a:rPr lang="en-US" dirty="0" smtClean="0"/>
              <a:t>” (</a:t>
            </a:r>
            <a:r>
              <a:rPr lang="en-US" dirty="0" err="1" smtClean="0"/>
              <a:t>Cuddy</a:t>
            </a:r>
            <a:r>
              <a:rPr lang="en-US" dirty="0" smtClean="0"/>
              <a:t>). EX: harvesting Little Sisters </a:t>
            </a:r>
          </a:p>
          <a:p>
            <a:pPr marL="0" indent="0">
              <a:buNone/>
            </a:pPr>
            <a:r>
              <a:rPr lang="en-US" dirty="0" smtClean="0"/>
              <a:t>A mix of RPG and FPS as it is a story-driven adventure game you play entirely in first person that focuses heavily on combat/weapons.</a:t>
            </a:r>
          </a:p>
          <a:p>
            <a:pPr marL="0" indent="0">
              <a:buNone/>
            </a:pPr>
            <a:r>
              <a:rPr lang="en-US" dirty="0" smtClean="0"/>
              <a:t>Story is a “meta-narrative” because “it encompasses the game narrative as well as the player’s participation in it” (</a:t>
            </a:r>
            <a:r>
              <a:rPr lang="en-US" dirty="0" err="1" smtClean="0"/>
              <a:t>Cuddy</a:t>
            </a:r>
            <a:r>
              <a:rPr lang="en-US" dirty="0" smtClean="0"/>
              <a:t>). Your interaction with the game is a story, too! Ryan will address the character, but he is really addressing YOU. </a:t>
            </a:r>
            <a:endParaRPr lang="en-US" dirty="0"/>
          </a:p>
        </p:txBody>
      </p:sp>
    </p:spTree>
    <p:extLst>
      <p:ext uri="{BB962C8B-B14F-4D97-AF65-F5344CB8AC3E}">
        <p14:creationId xmlns:p14="http://schemas.microsoft.com/office/powerpoint/2010/main" val="11063137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4567</TotalTime>
  <Words>968</Words>
  <Application>Microsoft Macintosh PowerPoint</Application>
  <PresentationFormat>Widescreen</PresentationFormat>
  <Paragraphs>42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Corbel</vt:lpstr>
      <vt:lpstr>OCR A Std</vt:lpstr>
      <vt:lpstr>Arial</vt:lpstr>
      <vt:lpstr>Parallax</vt:lpstr>
      <vt:lpstr>Video Game Genres</vt:lpstr>
      <vt:lpstr>Common Genres in Gaming</vt:lpstr>
      <vt:lpstr>Massively Multiplayer Online RPG(MMOs)</vt:lpstr>
      <vt:lpstr>PowerPoint Presentation</vt:lpstr>
      <vt:lpstr>Fighting games</vt:lpstr>
      <vt:lpstr>PowerPoint Presentation</vt:lpstr>
      <vt:lpstr>Independent games (Indie/Art)</vt:lpstr>
      <vt:lpstr>PowerPoint Presentation</vt:lpstr>
      <vt:lpstr>First Person Shooters (FPSs)</vt:lpstr>
      <vt:lpstr>PowerPoint Presentation</vt:lpstr>
      <vt:lpstr>Role-Playing Games (RPGs)</vt:lpstr>
      <vt:lpstr>PowerPoint Presentation</vt:lpstr>
      <vt:lpstr>Competitive Gaming</vt:lpstr>
      <vt:lpstr>PowerPoint Presentation</vt:lpstr>
      <vt:lpstr>Kinetic-Controlled (aka: Rhythm games)</vt:lpstr>
      <vt:lpstr>PowerPoint Presentation</vt:lpstr>
      <vt:lpstr>Bioshock (RPG+FPS)</vt:lpstr>
      <vt:lpstr>Bioshock (RPG+FPS)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Game Genres</dc:title>
  <dc:creator>Caitlyn Hutson</dc:creator>
  <cp:lastModifiedBy>Caitlyn Hutson</cp:lastModifiedBy>
  <cp:revision>73</cp:revision>
  <dcterms:created xsi:type="dcterms:W3CDTF">2015-11-07T01:42:36Z</dcterms:created>
  <dcterms:modified xsi:type="dcterms:W3CDTF">2015-11-10T05:49:54Z</dcterms:modified>
</cp:coreProperties>
</file>