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Proxima Nova"/>
      <p:regular r:id="rId15"/>
      <p:bold r:id="rId16"/>
      <p:italic r:id="rId17"/>
      <p:boldItalic r:id="rId18"/>
    </p:embeddedFont>
  </p:embeddedFontLst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roximaNova-regular.fntdata"/><Relationship Id="rId14" Type="http://schemas.openxmlformats.org/officeDocument/2006/relationships/slide" Target="slides/slide9.xml"/><Relationship Id="rId17" Type="http://schemas.openxmlformats.org/officeDocument/2006/relationships/font" Target="fonts/ProximaNova-italic.fntdata"/><Relationship Id="rId16" Type="http://schemas.openxmlformats.org/officeDocument/2006/relationships/font" Target="fonts/ProximaNov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ProximaNova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hape 9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" name="Shape 10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510450" y="3182312"/>
            <a:ext cx="8123100" cy="6299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5pPr>
            <a:lvl6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6pPr>
            <a:lvl7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7pPr>
            <a:lvl8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8pPr>
            <a:lvl9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hape 14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" name="Shape 15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" name="Shape 19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" type="body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5" name="Shape 25"/>
          <p:cNvSpPr txBox="1"/>
          <p:nvPr>
            <p:ph idx="2" type="body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9" name="Shape 29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SzPct val="100000"/>
              <a:defRPr sz="2400"/>
            </a:lvl1pPr>
            <a:lvl2pPr>
              <a:spcBef>
                <a:spcPts val="0"/>
              </a:spcBef>
              <a:buSzPct val="100000"/>
              <a:defRPr sz="2400"/>
            </a:lvl2pPr>
            <a:lvl3pPr>
              <a:spcBef>
                <a:spcPts val="0"/>
              </a:spcBef>
              <a:buSzPct val="100000"/>
              <a:defRPr sz="2400"/>
            </a:lvl3pPr>
            <a:lvl4pPr>
              <a:spcBef>
                <a:spcPts val="0"/>
              </a:spcBef>
              <a:buSzPct val="100000"/>
              <a:defRPr sz="2400"/>
            </a:lvl4pPr>
            <a:lvl5pPr>
              <a:spcBef>
                <a:spcPts val="0"/>
              </a:spcBef>
              <a:buSzPct val="100000"/>
              <a:defRPr sz="2400"/>
            </a:lvl5pPr>
            <a:lvl6pPr>
              <a:spcBef>
                <a:spcPts val="0"/>
              </a:spcBef>
              <a:buSzPct val="100000"/>
              <a:defRPr sz="2400"/>
            </a:lvl6pPr>
            <a:lvl7pPr>
              <a:spcBef>
                <a:spcPts val="0"/>
              </a:spcBef>
              <a:buSzPct val="100000"/>
              <a:defRPr sz="2400"/>
            </a:lvl7pPr>
            <a:lvl8pPr>
              <a:spcBef>
                <a:spcPts val="0"/>
              </a:spcBef>
              <a:buSzPct val="100000"/>
              <a:defRPr sz="2400"/>
            </a:lvl8pPr>
            <a:lvl9pPr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2" name="Shape 32"/>
          <p:cNvSpPr txBox="1"/>
          <p:nvPr>
            <p:ph idx="1" type="body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SzPct val="100000"/>
              <a:defRPr sz="12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3" name="Shape 33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buSzPct val="100000"/>
              <a:defRPr sz="4800"/>
            </a:lvl1pPr>
            <a:lvl2pPr>
              <a:spcBef>
                <a:spcPts val="0"/>
              </a:spcBef>
              <a:buSzPct val="100000"/>
              <a:defRPr sz="4800"/>
            </a:lvl2pPr>
            <a:lvl3pPr>
              <a:spcBef>
                <a:spcPts val="0"/>
              </a:spcBef>
              <a:buSzPct val="100000"/>
              <a:defRPr sz="4800"/>
            </a:lvl3pPr>
            <a:lvl4pPr>
              <a:spcBef>
                <a:spcPts val="0"/>
              </a:spcBef>
              <a:buSzPct val="100000"/>
              <a:defRPr sz="4800"/>
            </a:lvl4pPr>
            <a:lvl5pPr>
              <a:spcBef>
                <a:spcPts val="0"/>
              </a:spcBef>
              <a:buSzPct val="100000"/>
              <a:defRPr sz="4800"/>
            </a:lvl5pPr>
            <a:lvl6pPr>
              <a:spcBef>
                <a:spcPts val="0"/>
              </a:spcBef>
              <a:buSzPct val="100000"/>
              <a:defRPr sz="4800"/>
            </a:lvl6pPr>
            <a:lvl7pPr>
              <a:spcBef>
                <a:spcPts val="0"/>
              </a:spcBef>
              <a:buSzPct val="100000"/>
              <a:defRPr sz="4800"/>
            </a:lvl7pPr>
            <a:lvl8pPr>
              <a:spcBef>
                <a:spcPts val="0"/>
              </a:spcBef>
              <a:buSzPct val="100000"/>
              <a:defRPr sz="4800"/>
            </a:lvl8pPr>
            <a:lvl9pPr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6" name="Shape 36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4572000" y="75"/>
            <a:ext cx="4572000" cy="51434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9" name="Shape 3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" name="Shape 40"/>
          <p:cNvSpPr txBox="1"/>
          <p:nvPr>
            <p:ph type="title"/>
          </p:nvPr>
        </p:nvSpPr>
        <p:spPr>
          <a:xfrm>
            <a:off x="265500" y="1205825"/>
            <a:ext cx="4045199" cy="15095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4200"/>
            </a:lvl1pPr>
            <a:lvl2pPr algn="ctr">
              <a:spcBef>
                <a:spcPts val="0"/>
              </a:spcBef>
              <a:buSzPct val="100000"/>
              <a:defRPr sz="4200"/>
            </a:lvl2pPr>
            <a:lvl3pPr algn="ctr">
              <a:spcBef>
                <a:spcPts val="0"/>
              </a:spcBef>
              <a:buSzPct val="100000"/>
              <a:defRPr sz="4200"/>
            </a:lvl3pPr>
            <a:lvl4pPr algn="ctr">
              <a:spcBef>
                <a:spcPts val="0"/>
              </a:spcBef>
              <a:buSzPct val="100000"/>
              <a:defRPr sz="4200"/>
            </a:lvl4pPr>
            <a:lvl5pPr algn="ctr">
              <a:spcBef>
                <a:spcPts val="0"/>
              </a:spcBef>
              <a:buSzPct val="100000"/>
              <a:defRPr sz="4200"/>
            </a:lvl5pPr>
            <a:lvl6pPr algn="ctr">
              <a:spcBef>
                <a:spcPts val="0"/>
              </a:spcBef>
              <a:buSzPct val="100000"/>
              <a:defRPr sz="4200"/>
            </a:lvl6pPr>
            <a:lvl7pPr algn="ctr">
              <a:spcBef>
                <a:spcPts val="0"/>
              </a:spcBef>
              <a:buSzPct val="100000"/>
              <a:defRPr sz="4200"/>
            </a:lvl7pPr>
            <a:lvl8pPr algn="ctr">
              <a:spcBef>
                <a:spcPts val="0"/>
              </a:spcBef>
              <a:buSzPct val="100000"/>
              <a:defRPr sz="4200"/>
            </a:lvl8pPr>
            <a:lvl9pPr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41" name="Shape 41"/>
          <p:cNvSpPr txBox="1"/>
          <p:nvPr>
            <p:ph idx="1" type="subTitle"/>
          </p:nvPr>
        </p:nvSpPr>
        <p:spPr>
          <a:xfrm>
            <a:off x="265500" y="2769000"/>
            <a:ext cx="4045199" cy="1345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42" name="Shape 42"/>
          <p:cNvSpPr txBox="1"/>
          <p:nvPr>
            <p:ph idx="2" type="body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idx="1" type="body"/>
          </p:nvPr>
        </p:nvSpPr>
        <p:spPr>
          <a:xfrm>
            <a:off x="311700" y="4236825"/>
            <a:ext cx="5998800" cy="5987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</a:lstStyle>
          <a:p/>
        </p:txBody>
      </p:sp>
      <p:sp>
        <p:nvSpPr>
          <p:cNvPr id="46" name="Shape 46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9" name="Shape 49"/>
          <p:cNvSpPr txBox="1"/>
          <p:nvPr>
            <p:ph type="title"/>
          </p:nvPr>
        </p:nvSpPr>
        <p:spPr>
          <a:xfrm>
            <a:off x="311700" y="991475"/>
            <a:ext cx="8520599" cy="19178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algn="ctr">
              <a:spcBef>
                <a:spcPts val="0"/>
              </a:spcBef>
              <a:buSzPct val="100000"/>
              <a:defRPr b="1" sz="14000"/>
            </a:lvl1pPr>
            <a:lvl2pPr algn="ctr">
              <a:spcBef>
                <a:spcPts val="0"/>
              </a:spcBef>
              <a:buSzPct val="100000"/>
              <a:defRPr b="1" sz="14000"/>
            </a:lvl2pPr>
            <a:lvl3pPr algn="ctr">
              <a:spcBef>
                <a:spcPts val="0"/>
              </a:spcBef>
              <a:buSzPct val="100000"/>
              <a:defRPr b="1" sz="14000"/>
            </a:lvl3pPr>
            <a:lvl4pPr algn="ctr">
              <a:spcBef>
                <a:spcPts val="0"/>
              </a:spcBef>
              <a:buSzPct val="100000"/>
              <a:defRPr b="1" sz="14000"/>
            </a:lvl4pPr>
            <a:lvl5pPr algn="ctr">
              <a:spcBef>
                <a:spcPts val="0"/>
              </a:spcBef>
              <a:buSzPct val="100000"/>
              <a:defRPr b="1" sz="14000"/>
            </a:lvl5pPr>
            <a:lvl6pPr algn="ctr">
              <a:spcBef>
                <a:spcPts val="0"/>
              </a:spcBef>
              <a:buSzPct val="100000"/>
              <a:defRPr b="1" sz="14000"/>
            </a:lvl6pPr>
            <a:lvl7pPr algn="ctr">
              <a:spcBef>
                <a:spcPts val="0"/>
              </a:spcBef>
              <a:buSzPct val="100000"/>
              <a:defRPr b="1" sz="14000"/>
            </a:lvl7pPr>
            <a:lvl8pPr algn="ctr">
              <a:spcBef>
                <a:spcPts val="0"/>
              </a:spcBef>
              <a:buSzPct val="100000"/>
              <a:defRPr b="1" sz="14000"/>
            </a:lvl8pPr>
            <a:lvl9pPr algn="ctr">
              <a:spcBef>
                <a:spcPts val="0"/>
              </a:spcBef>
              <a:buSzPct val="100000"/>
              <a:defRPr b="1" sz="14000"/>
            </a:lvl9pPr>
          </a:lstStyle>
          <a:p/>
        </p:txBody>
      </p:sp>
      <p:sp>
        <p:nvSpPr>
          <p:cNvPr id="50" name="Shape 50"/>
          <p:cNvSpPr txBox="1"/>
          <p:nvPr>
            <p:ph idx="1" type="body"/>
          </p:nvPr>
        </p:nvSpPr>
        <p:spPr>
          <a:xfrm>
            <a:off x="311700" y="3071300"/>
            <a:ext cx="8520599" cy="9017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0"/>
              </a:spcBef>
              <a:defRPr/>
            </a:lvl1pPr>
            <a:lvl2pPr algn="ctr">
              <a:spcBef>
                <a:spcPts val="0"/>
              </a:spcBef>
              <a:defRPr/>
            </a:lvl2pPr>
            <a:lvl3pPr algn="ctr">
              <a:spcBef>
                <a:spcPts val="0"/>
              </a:spcBef>
              <a:defRPr/>
            </a:lvl3pPr>
            <a:lvl4pPr algn="ctr">
              <a:spcBef>
                <a:spcPts val="0"/>
              </a:spcBef>
              <a:defRPr/>
            </a:lvl4pPr>
            <a:lvl5pPr algn="ctr">
              <a:spcBef>
                <a:spcPts val="0"/>
              </a:spcBef>
              <a:defRPr/>
            </a:lvl5pPr>
            <a:lvl6pPr algn="ctr">
              <a:spcBef>
                <a:spcPts val="0"/>
              </a:spcBef>
              <a:defRPr/>
            </a:lvl6pPr>
            <a:lvl7pPr algn="ctr">
              <a:spcBef>
                <a:spcPts val="0"/>
              </a:spcBef>
              <a:defRPr/>
            </a:lvl7pPr>
            <a:lvl8pPr algn="ctr">
              <a:spcBef>
                <a:spcPts val="0"/>
              </a:spcBef>
              <a:defRPr/>
            </a:lvl8pPr>
            <a:lvl9pPr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51" name="Shape 51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D9D9D9"/>
        </a:soli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Proxima Nova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7.png"/><Relationship Id="rId4" Type="http://schemas.openxmlformats.org/officeDocument/2006/relationships/image" Target="../media/image0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en.wikipedia.org/wiki/Frankenstein_in_popular_culture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5.jpg"/><Relationship Id="rId4" Type="http://schemas.openxmlformats.org/officeDocument/2006/relationships/image" Target="../media/image01.jpg"/><Relationship Id="rId5" Type="http://schemas.openxmlformats.org/officeDocument/2006/relationships/image" Target="../media/image0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2.jpg"/><Relationship Id="rId4" Type="http://schemas.openxmlformats.org/officeDocument/2006/relationships/image" Target="../media/image03.jpg"/><Relationship Id="rId5" Type="http://schemas.openxmlformats.org/officeDocument/2006/relationships/image" Target="../media/image0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FRANKENSTEIN (1931)</a:t>
            </a:r>
          </a:p>
        </p:txBody>
      </p:sp>
      <p:sp>
        <p:nvSpPr>
          <p:cNvPr id="56" name="Shape 56"/>
          <p:cNvSpPr txBox="1"/>
          <p:nvPr>
            <p:ph idx="1" type="subTitle"/>
          </p:nvPr>
        </p:nvSpPr>
        <p:spPr>
          <a:xfrm>
            <a:off x="510450" y="3182312"/>
            <a:ext cx="8123100" cy="629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Martin Williams and Spencer Beghtol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(Brief) History of Horror Film Before 1931</a:t>
            </a:r>
          </a:p>
        </p:txBody>
      </p:sp>
      <p:sp>
        <p:nvSpPr>
          <p:cNvPr id="62" name="Shape 62"/>
          <p:cNvSpPr txBox="1"/>
          <p:nvPr>
            <p:ph idx="1" type="body"/>
          </p:nvPr>
        </p:nvSpPr>
        <p:spPr>
          <a:xfrm>
            <a:off x="311700" y="1379100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German Expressionism</a:t>
            </a:r>
          </a:p>
          <a:p>
            <a:pPr indent="-228600" lvl="0" marL="457200" rtl="0">
              <a:spcBef>
                <a:spcPts val="0"/>
              </a:spcBef>
              <a:buChar char="➢"/>
            </a:pPr>
            <a:r>
              <a:rPr lang="en"/>
              <a:t>not limited to film (Kirchner, Munch, Kandinsky)</a:t>
            </a:r>
          </a:p>
          <a:p>
            <a:pPr indent="-228600" lvl="0" marL="457200" rtl="0">
              <a:spcBef>
                <a:spcPts val="0"/>
              </a:spcBef>
              <a:buChar char="➢"/>
            </a:pPr>
            <a:r>
              <a:rPr lang="en"/>
              <a:t>WW1 Europe- low budgets with focus on lighting, set design</a:t>
            </a:r>
          </a:p>
          <a:p>
            <a:pPr indent="-228600" lvl="0" marL="457200" rtl="0">
              <a:spcBef>
                <a:spcPts val="0"/>
              </a:spcBef>
              <a:buChar char="➢"/>
            </a:pPr>
            <a:r>
              <a:rPr lang="en"/>
              <a:t>heavy stylization, erratic movement, make up</a:t>
            </a:r>
          </a:p>
          <a:p>
            <a:pPr indent="-228600" lvl="0" marL="457200" rtl="0">
              <a:spcBef>
                <a:spcPts val="0"/>
              </a:spcBef>
              <a:buChar char="➢"/>
            </a:pPr>
            <a:r>
              <a:rPr i="1" lang="en"/>
              <a:t>The Golem </a:t>
            </a:r>
            <a:r>
              <a:rPr lang="en"/>
              <a:t>(1915), </a:t>
            </a:r>
            <a:r>
              <a:rPr i="1" lang="en"/>
              <a:t>The Cabinet of Dr. Caligari </a:t>
            </a:r>
            <a:r>
              <a:rPr lang="en"/>
              <a:t>(1920), </a:t>
            </a:r>
            <a:r>
              <a:rPr i="1" lang="en"/>
              <a:t>Nosferatu </a:t>
            </a:r>
            <a:r>
              <a:rPr lang="en"/>
              <a:t>(1922)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Shape 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5325" y="870246"/>
            <a:ext cx="4478676" cy="3403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Shape 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91124"/>
            <a:ext cx="4665323" cy="296255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Shape 69"/>
          <p:cNvSpPr txBox="1"/>
          <p:nvPr/>
        </p:nvSpPr>
        <p:spPr>
          <a:xfrm>
            <a:off x="136925" y="117350"/>
            <a:ext cx="8850600" cy="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i="1" lang="en" sz="2400"/>
              <a:t>The Cabinet of Dr. Caligari </a:t>
            </a:r>
            <a:r>
              <a:rPr lang="en" sz="2400"/>
              <a:t>(1920) vs. </a:t>
            </a:r>
            <a:r>
              <a:rPr i="1" lang="en" sz="2400"/>
              <a:t>Frankenstein </a:t>
            </a:r>
            <a:r>
              <a:rPr lang="en" sz="2400"/>
              <a:t>(1931)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Film vs. Novel</a:t>
            </a:r>
          </a:p>
        </p:txBody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311700" y="111192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55600" lvl="0" marL="457200" rtl="0">
              <a:spcBef>
                <a:spcPts val="0"/>
              </a:spcBef>
              <a:buSzPct val="100000"/>
              <a:buChar char="➢"/>
            </a:pPr>
            <a:r>
              <a:rPr lang="en" sz="2000"/>
              <a:t>Adapted from the play </a:t>
            </a:r>
            <a:r>
              <a:rPr i="1" lang="en" sz="2000"/>
              <a:t>Frankenstein: An Adventure in the Macabre</a:t>
            </a:r>
            <a:r>
              <a:rPr lang="en" sz="2000"/>
              <a:t> by Peggy Webling</a:t>
            </a:r>
          </a:p>
          <a:p>
            <a:pPr indent="-355600" lvl="0" marL="457200" rtl="0">
              <a:spcBef>
                <a:spcPts val="0"/>
              </a:spcBef>
              <a:buSzPct val="100000"/>
              <a:buChar char="➢"/>
            </a:pPr>
            <a:r>
              <a:rPr lang="en" sz="2000"/>
              <a:t>non epistolary</a:t>
            </a:r>
          </a:p>
          <a:p>
            <a:pPr indent="-355600" lvl="0" marL="457200" rtl="0">
              <a:spcBef>
                <a:spcPts val="0"/>
              </a:spcBef>
              <a:buSzPct val="100000"/>
              <a:buChar char="➢"/>
            </a:pPr>
            <a:r>
              <a:rPr lang="en" sz="2000"/>
              <a:t>Introduces assistant Fritz (who promptly dies)</a:t>
            </a:r>
          </a:p>
          <a:p>
            <a:pPr indent="-355600" lvl="0" marL="457200" rtl="0">
              <a:spcBef>
                <a:spcPts val="0"/>
              </a:spcBef>
              <a:buSzPct val="100000"/>
              <a:buChar char="➢"/>
            </a:pPr>
            <a:r>
              <a:rPr lang="en" sz="2000"/>
              <a:t>“criminal brain”</a:t>
            </a:r>
          </a:p>
          <a:p>
            <a:pPr indent="-355600" lvl="0" marL="457200" rtl="0">
              <a:spcBef>
                <a:spcPts val="0"/>
              </a:spcBef>
              <a:buSzPct val="100000"/>
              <a:buChar char="➢"/>
            </a:pPr>
            <a:r>
              <a:rPr lang="en" sz="2000"/>
              <a:t>Henry (not Victor) and Elizabeth get a happily ever after</a:t>
            </a:r>
          </a:p>
          <a:p>
            <a:pPr indent="-355600" lvl="0" marL="457200" rtl="0">
              <a:spcBef>
                <a:spcPts val="0"/>
              </a:spcBef>
              <a:buSzPct val="100000"/>
              <a:buChar char="➢"/>
            </a:pPr>
            <a:r>
              <a:rPr lang="en" sz="2000"/>
              <a:t>Creature is much less sympathetic, can’t speak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Censorship</a:t>
            </a:r>
          </a:p>
        </p:txBody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x="311700" y="1553150"/>
            <a:ext cx="8520599" cy="34164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har char="➢"/>
            </a:pPr>
            <a:r>
              <a:rPr lang="en"/>
              <a:t>Release in 1931, Hays Code (Hollywood Production Code) not strictly enforced until 1934</a:t>
            </a:r>
          </a:p>
          <a:p>
            <a:pPr indent="-228600" lvl="0" marL="457200" rtl="0">
              <a:spcBef>
                <a:spcPts val="0"/>
              </a:spcBef>
              <a:buChar char="➢"/>
            </a:pPr>
            <a:r>
              <a:rPr lang="en"/>
              <a:t>"It's alive! It's alive! In the name of God! Now I know what it feels like to </a:t>
            </a:r>
            <a:r>
              <a:rPr i="1" lang="en"/>
              <a:t>be </a:t>
            </a:r>
            <a:r>
              <a:rPr lang="en"/>
              <a:t>God!"</a:t>
            </a:r>
          </a:p>
          <a:p>
            <a:pPr indent="-228600" lvl="0" marL="457200" rtl="0">
              <a:spcBef>
                <a:spcPts val="0"/>
              </a:spcBef>
              <a:buChar char="➢"/>
            </a:pPr>
            <a:r>
              <a:rPr lang="en"/>
              <a:t>Murder of the child Maria</a:t>
            </a:r>
          </a:p>
          <a:p>
            <a:pPr indent="-228600" lvl="0" marL="457200" rtl="0">
              <a:spcBef>
                <a:spcPts val="0"/>
              </a:spcBef>
              <a:buChar char="➢"/>
            </a:pPr>
            <a:r>
              <a:rPr lang="en"/>
              <a:t>Fritz’s torment of the monster</a:t>
            </a:r>
          </a:p>
          <a:p>
            <a:pPr indent="-228600" lvl="0" marL="457200" rtl="0">
              <a:spcBef>
                <a:spcPts val="0"/>
              </a:spcBef>
              <a:buChar char="➢"/>
            </a:pPr>
            <a:r>
              <a:rPr lang="en"/>
              <a:t>close up shot of an injection</a:t>
            </a:r>
          </a:p>
          <a:p>
            <a:pPr indent="-228600" lvl="0" marL="457200">
              <a:spcBef>
                <a:spcPts val="0"/>
              </a:spcBef>
              <a:buChar char="➢"/>
            </a:pPr>
            <a:r>
              <a:rPr lang="en"/>
              <a:t>After 1934 due to Hays Code these scenes were edited out of film because of their shocking and gruesome nature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Sparks Golden Age of Monster Films</a:t>
            </a:r>
          </a:p>
        </p:txBody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➢"/>
            </a:pPr>
            <a:r>
              <a:rPr lang="en"/>
              <a:t>Universal’s monster movie niche continued through the 30s all the way to the 50s because of their relatively cheap production value in relation to profits, especially during the Great Depression.</a:t>
            </a:r>
          </a:p>
          <a:p>
            <a:pPr indent="-228600" lvl="0" marL="457200">
              <a:spcBef>
                <a:spcPts val="0"/>
              </a:spcBef>
              <a:buChar char="➢"/>
            </a:pPr>
            <a:r>
              <a:rPr i="1" lang="en"/>
              <a:t>Dracula (1931)</a:t>
            </a:r>
            <a:r>
              <a:rPr lang="en"/>
              <a:t>, </a:t>
            </a:r>
            <a:r>
              <a:rPr i="1" lang="en"/>
              <a:t>Frankenstein (1931)</a:t>
            </a:r>
            <a:r>
              <a:rPr lang="en"/>
              <a:t>, </a:t>
            </a:r>
            <a:r>
              <a:rPr i="1" lang="en"/>
              <a:t>Bride of Frankenstein (1935), Son of Frankenstein (1939), The Mummy (1932), The Werewolf of London (1935),  The Wolf Man (1941), etc. 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Lasting Impact on Horror Genre &amp; Pop Culture</a:t>
            </a:r>
          </a:p>
        </p:txBody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311700" y="1084025"/>
            <a:ext cx="8520599" cy="38228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har char="➢"/>
            </a:pPr>
            <a:r>
              <a:rPr lang="en"/>
              <a:t>“It’s alive! It’s alive!”</a:t>
            </a:r>
          </a:p>
          <a:p>
            <a:pPr indent="-228600" lvl="0" marL="457200" rtl="0">
              <a:spcBef>
                <a:spcPts val="0"/>
              </a:spcBef>
              <a:buChar char="➢"/>
            </a:pPr>
            <a:r>
              <a:rPr lang="en"/>
              <a:t>shambling, arms extended monster posture</a:t>
            </a:r>
          </a:p>
          <a:p>
            <a:pPr indent="-228600" lvl="0" marL="457200" rtl="0">
              <a:spcBef>
                <a:spcPts val="0"/>
              </a:spcBef>
              <a:buChar char="➢"/>
            </a:pPr>
            <a:r>
              <a:rPr lang="en"/>
              <a:t>mad scientist stereotype, white lab coat</a:t>
            </a:r>
          </a:p>
          <a:p>
            <a:pPr indent="-228600" lvl="0" marL="457200" rtl="0">
              <a:spcBef>
                <a:spcPts val="0"/>
              </a:spcBef>
              <a:buChar char="➢"/>
            </a:pPr>
            <a:r>
              <a:rPr lang="en"/>
              <a:t>angry mob with torches and search dogs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Parodies/Homages</a:t>
            </a:r>
          </a:p>
          <a:p>
            <a:pPr indent="-228600" lvl="0" marL="457200">
              <a:spcBef>
                <a:spcPts val="0"/>
              </a:spcBef>
              <a:buChar char="➢"/>
            </a:pPr>
            <a:r>
              <a:rPr lang="en"/>
              <a:t>There have been countless projects influenced by or directly taking from Frankenstein, so much so that there is an entire wikipedia page devoted to listing them. </a:t>
            </a:r>
            <a:r>
              <a:rPr lang="en" u="sng">
                <a:solidFill>
                  <a:schemeClr val="accent5"/>
                </a:solidFill>
                <a:hlinkClick r:id="rId3"/>
              </a:rPr>
              <a:t>https://en.wikipedia.org/wiki/Frankenstein_in_popular_culture</a:t>
            </a:r>
            <a:r>
              <a:rPr lang="en"/>
              <a:t> So here are some favorites that we thought were particularluy influential/bizarre. 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Shape 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204775"/>
            <a:ext cx="3095625" cy="473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3800" y="694925"/>
            <a:ext cx="2829174" cy="424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Shape 100"/>
          <p:cNvSpPr txBox="1"/>
          <p:nvPr/>
        </p:nvSpPr>
        <p:spPr>
          <a:xfrm>
            <a:off x="3244587" y="245225"/>
            <a:ext cx="2829299" cy="4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Herman Munster</a:t>
            </a:r>
          </a:p>
        </p:txBody>
      </p:sp>
      <p:pic>
        <p:nvPicPr>
          <p:cNvPr id="101" name="Shape 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2975" y="421100"/>
            <a:ext cx="3211024" cy="451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Shape 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50" y="588975"/>
            <a:ext cx="3119725" cy="445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8162" y="1711975"/>
            <a:ext cx="2486025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Shape 108"/>
          <p:cNvSpPr txBox="1"/>
          <p:nvPr/>
        </p:nvSpPr>
        <p:spPr>
          <a:xfrm>
            <a:off x="3061025" y="3911875"/>
            <a:ext cx="3481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9" name="Shape 109"/>
          <p:cNvSpPr txBox="1"/>
          <p:nvPr/>
        </p:nvSpPr>
        <p:spPr>
          <a:xfrm>
            <a:off x="3127475" y="1276375"/>
            <a:ext cx="2470499" cy="435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Spongebob</a:t>
            </a:r>
          </a:p>
        </p:txBody>
      </p:sp>
      <p:pic>
        <p:nvPicPr>
          <p:cNvPr id="110" name="Shape 1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4200" y="70050"/>
            <a:ext cx="3421525" cy="5003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