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4" r:id="rId6"/>
    <p:sldId id="265" r:id="rId7"/>
    <p:sldId id="263" r:id="rId8"/>
    <p:sldId id="260" r:id="rId9"/>
    <p:sldId id="261" r:id="rId10"/>
    <p:sldId id="267" r:id="rId11"/>
    <p:sldId id="266" r:id="rId12"/>
    <p:sldId id="268" r:id="rId13"/>
    <p:sldId id="269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54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tabLst/>
              <a:defRPr sz="2000"/>
            </a:lvl6pPr>
            <a:lvl7pPr marL="2290763" indent="-461963">
              <a:tabLst/>
              <a:defRPr sz="2000"/>
            </a:lvl7pPr>
            <a:lvl8pPr marL="2290763" indent="-461963">
              <a:tabLst/>
              <a:defRPr sz="2000"/>
            </a:lvl8pPr>
            <a:lvl9pPr marL="2290763" indent="-461963">
              <a:tabLst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746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4853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4890247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052928" y="3115195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8F24D-EB19-4AE0-B015-2BEA6D5224F2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d.com/" TargetMode="External"/><Relationship Id="rId2" Type="http://schemas.openxmlformats.org/officeDocument/2006/relationships/hyperlink" Target="http://forums.markzdanielewski.com/forum/house-of-leav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4544" y="1725780"/>
            <a:ext cx="7772400" cy="1470025"/>
          </a:xfrm>
        </p:spPr>
        <p:txBody>
          <a:bodyPr/>
          <a:lstStyle/>
          <a:p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</a:rPr>
              <a:t>House </a:t>
            </a:r>
            <a:r>
              <a:rPr lang="en-US" sz="7200" dirty="0" smtClean="0"/>
              <a:t>of Leaves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E314L – Cult Classics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Haley </a:t>
            </a:r>
            <a:r>
              <a:rPr lang="en-US" dirty="0"/>
              <a:t>Alexander</a:t>
            </a:r>
            <a:endParaRPr lang="en-US" dirty="0">
              <a:latin typeface="Wingdings"/>
              <a:ea typeface="Wingdings"/>
              <a:cs typeface="Wingdings"/>
              <a:sym typeface="Wingdings"/>
            </a:endParaRPr>
          </a:p>
          <a:p>
            <a:r>
              <a:rPr lang="en-US" dirty="0"/>
              <a:t>Jackson Wu</a:t>
            </a:r>
          </a:p>
          <a:p>
            <a:endParaRPr lang="en-US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299984" y="1713315"/>
            <a:ext cx="6795944" cy="523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3"/>
              </a:buClr>
              <a:buFont typeface="Wingdings" pitchFamily="2" charset="2"/>
              <a:buNone/>
              <a:defRPr sz="1600" kern="12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Decoding </a:t>
            </a:r>
            <a:r>
              <a:rPr lang="en-US" sz="2000" dirty="0" smtClean="0"/>
              <a:t>and</a:t>
            </a:r>
            <a:r>
              <a:rPr lang="en-US" sz="2400" dirty="0" smtClean="0"/>
              <a:t> Celebrating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480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Morse Code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25" y="2032900"/>
            <a:ext cx="4401531" cy="4585530"/>
          </a:xfrm>
          <a:prstGeom prst="rect">
            <a:avLst/>
          </a:prstGeom>
        </p:spPr>
      </p:pic>
      <p:sp>
        <p:nvSpPr>
          <p:cNvPr id="12" name="Content Placeholder 3"/>
          <p:cNvSpPr>
            <a:spLocks noGrp="1"/>
          </p:cNvSpPr>
          <p:nvPr>
            <p:ph sz="half" idx="1"/>
          </p:nvPr>
        </p:nvSpPr>
        <p:spPr>
          <a:xfrm>
            <a:off x="4827497" y="2036640"/>
            <a:ext cx="4062152" cy="4581789"/>
          </a:xfrm>
        </p:spPr>
        <p:txBody>
          <a:bodyPr/>
          <a:lstStyle/>
          <a:p>
            <a:r>
              <a:rPr lang="en-US" dirty="0" smtClean="0"/>
              <a:t>From the invention of the telegraph, </a:t>
            </a:r>
            <a:r>
              <a:rPr lang="en-US" dirty="0"/>
              <a:t>M</a:t>
            </a:r>
            <a:r>
              <a:rPr lang="en-US" dirty="0" smtClean="0"/>
              <a:t>orse code was born.</a:t>
            </a:r>
          </a:p>
          <a:p>
            <a:r>
              <a:rPr lang="en-US" dirty="0" smtClean="0"/>
              <a:t>Known as “dots and dashes” and “</a:t>
            </a:r>
            <a:r>
              <a:rPr lang="en-US" dirty="0" err="1" smtClean="0"/>
              <a:t>dits</a:t>
            </a:r>
            <a:r>
              <a:rPr lang="en-US" dirty="0" smtClean="0"/>
              <a:t> and dahs”, each character corresponds to a unique sequence.</a:t>
            </a:r>
          </a:p>
          <a:p>
            <a:r>
              <a:rPr lang="en-US" dirty="0" smtClean="0"/>
              <a:t>Primarily found in Chapter VIII. How is the hollow square used?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1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Wingdings"/>
                <a:ea typeface="Wingdings"/>
                <a:cs typeface="Wingdings"/>
                <a:sym typeface="Wingdings"/>
              </a:rPr>
              <a:t>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smtClean="0"/>
              <a:t>− − − </a:t>
            </a:r>
            <a:r>
              <a:rPr lang="en-US" b="1" dirty="0" smtClean="0">
                <a:latin typeface="Wingdings"/>
                <a:ea typeface="Wingdings"/>
                <a:cs typeface="Wingdings"/>
                <a:sym typeface="Wingdings"/>
              </a:rPr>
              <a:t></a:t>
            </a:r>
            <a:endParaRPr lang="en-US" b="1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00" y="2125054"/>
            <a:ext cx="7771240" cy="436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0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Acrostic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in Camp </a:t>
            </a:r>
            <a:r>
              <a:rPr lang="en-US" dirty="0" err="1" smtClean="0"/>
              <a:t>Wampano</a:t>
            </a:r>
            <a:r>
              <a:rPr lang="en-US" dirty="0" smtClean="0"/>
              <a:t>, I feel great.</a:t>
            </a:r>
          </a:p>
          <a:p>
            <a:r>
              <a:rPr lang="en-US" dirty="0" smtClean="0"/>
              <a:t>Everybody seems so nice and friendly. </a:t>
            </a:r>
          </a:p>
          <a:p>
            <a:r>
              <a:rPr lang="en-US" dirty="0" smtClean="0"/>
              <a:t>Later, one of the boys gave me a surprise.</a:t>
            </a:r>
          </a:p>
          <a:p>
            <a:r>
              <a:rPr lang="en-US" dirty="0" smtClean="0"/>
              <a:t>Plastic wrap on toilet, what could go wrong?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Commonly found in poems, the acrostic typically has the first letter in the text spell out another word or message.</a:t>
            </a:r>
          </a:p>
          <a:p>
            <a:r>
              <a:rPr lang="en-US" dirty="0" smtClean="0"/>
              <a:t>Plenty of acrostic codes have been found throughout the novel.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48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Footnote 75, pages 64-67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page 64, the footnote has 3 pages of full names that appear starting with “… as well as some of the photographs by Lucien </a:t>
            </a:r>
            <a:r>
              <a:rPr lang="en-US" dirty="0" err="1" smtClean="0"/>
              <a:t>Aigner</a:t>
            </a:r>
            <a:r>
              <a:rPr lang="en-US" dirty="0" smtClean="0"/>
              <a:t>, </a:t>
            </a:r>
            <a:r>
              <a:rPr lang="en-US" dirty="0" err="1" smtClean="0"/>
              <a:t>Osbert</a:t>
            </a:r>
            <a:r>
              <a:rPr lang="en-US" dirty="0" smtClean="0"/>
              <a:t> Lam,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Oorthuys</a:t>
            </a:r>
            <a:r>
              <a:rPr lang="en-US" dirty="0" smtClean="0"/>
              <a:t>, </a:t>
            </a:r>
            <a:r>
              <a:rPr lang="en-US" dirty="0" err="1" smtClean="0"/>
              <a:t>Floris</a:t>
            </a:r>
            <a:r>
              <a:rPr lang="en-US" dirty="0" smtClean="0"/>
              <a:t> M. </a:t>
            </a:r>
            <a:r>
              <a:rPr lang="en-US" dirty="0" err="1" smtClean="0"/>
              <a:t>Neusüss</a:t>
            </a:r>
            <a:r>
              <a:rPr lang="en-US" dirty="0" smtClean="0"/>
              <a:t>, </a:t>
            </a:r>
            <a:r>
              <a:rPr lang="en-US" dirty="0" err="1" smtClean="0"/>
              <a:t>Ashim</a:t>
            </a:r>
            <a:r>
              <a:rPr lang="en-US" dirty="0" smtClean="0"/>
              <a:t> </a:t>
            </a:r>
            <a:r>
              <a:rPr lang="en-US" dirty="0" err="1" smtClean="0"/>
              <a:t>Ghosh</a:t>
            </a:r>
            <a:r>
              <a:rPr lang="en-US" dirty="0" smtClean="0"/>
              <a:t>, …”</a:t>
            </a:r>
          </a:p>
          <a:p>
            <a:r>
              <a:rPr lang="en-US" dirty="0" smtClean="0"/>
              <a:t>Take the first letter of each surname and put it all together…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58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Footnote 75, pages 64-67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3366FF"/>
                </a:solidFill>
              </a:rPr>
              <a:t>ALONGLIST</a:t>
            </a:r>
            <a:r>
              <a:rPr lang="en-US" b="1" dirty="0" smtClean="0">
                <a:solidFill>
                  <a:srgbClr val="FF0000"/>
                </a:solidFill>
              </a:rPr>
              <a:t>[o]</a:t>
            </a:r>
            <a:r>
              <a:rPr lang="en-US" b="1" dirty="0" smtClean="0">
                <a:solidFill>
                  <a:srgbClr val="3366FF"/>
                </a:solidFill>
              </a:rPr>
              <a:t>FVISI</a:t>
            </a:r>
            <a:r>
              <a:rPr lang="en-US" b="1" dirty="0" smtClean="0">
                <a:solidFill>
                  <a:srgbClr val="FF0000"/>
                </a:solidFill>
              </a:rPr>
              <a:t>[o]</a:t>
            </a:r>
            <a:r>
              <a:rPr lang="en-US" b="1" dirty="0" smtClean="0">
                <a:solidFill>
                  <a:srgbClr val="3366FF"/>
                </a:solidFill>
              </a:rPr>
              <a:t>NARIES</a:t>
            </a:r>
            <a:r>
              <a:rPr lang="en-US" dirty="0" smtClean="0"/>
              <a:t>SALUTJWBKVCBNRBBBWPCRP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KAHFECFBGBRLAKFDJUWCWCALSWCSZFPSGBNRSMQBPCEPMWGB</a:t>
            </a:r>
            <a:br>
              <a:rPr lang="en-US" dirty="0"/>
            </a:br>
            <a:r>
              <a:rPr lang="en-US" dirty="0"/>
              <a:t>STNBPRMVBGSGPTMRGCCBNKLHDBHMDRHDWMWFLCRMSCDMSKTRSG MK</a:t>
            </a:r>
            <a:br>
              <a:rPr lang="en-US" dirty="0"/>
            </a:br>
            <a:r>
              <a:rPr lang="en-US" dirty="0" smtClean="0"/>
              <a:t>NETDBP</a:t>
            </a:r>
            <a:r>
              <a:rPr lang="en-US" b="1" dirty="0" smtClean="0">
                <a:solidFill>
                  <a:srgbClr val="3366FF"/>
                </a:solidFill>
              </a:rPr>
              <a:t>SHESAIDMEMORIESMEANALLBUTTHEYAREALLDEADWHOYOU</a:t>
            </a:r>
            <a:r>
              <a:rPr lang="en-US" dirty="0" smtClean="0"/>
              <a:t>DGWMSREIRFSKSMG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CWSOWKTBIFHPNBLRBMBCGMMGTHDCTMSHKMLSL</a:t>
            </a:r>
            <a:br>
              <a:rPr lang="en-US" dirty="0"/>
            </a:br>
            <a:r>
              <a:rPr lang="en-US" dirty="0"/>
              <a:t>BRSHLWBSGKSBCLSRWHEGBLGLMTLMFSCTPPSHFTCBMBWSCPHMLH MRD</a:t>
            </a:r>
            <a:br>
              <a:rPr lang="en-US" dirty="0"/>
            </a:br>
            <a:r>
              <a:rPr lang="en-US" dirty="0"/>
              <a:t>SNBBLTNBPGKWLEHFDBCBMWGBCEYPBSMRBJTHNRCMRZWCHBLRFK ZPS</a:t>
            </a:r>
            <a:br>
              <a:rPr lang="en-US" dirty="0"/>
            </a:br>
            <a:r>
              <a:rPr lang="en-US" dirty="0" smtClean="0"/>
              <a:t>MBDSJBM</a:t>
            </a:r>
            <a:r>
              <a:rPr lang="en-US" b="1" dirty="0" smtClean="0">
                <a:solidFill>
                  <a:srgbClr val="3366FF"/>
                </a:solidFill>
              </a:rPr>
              <a:t>IWAITNOWFORONLYTHEWIND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CMGSSFBVCCKDBSKBGWCDMLSCKBCSKOMHSBRWJLLDCZKDFMGMBH B</a:t>
            </a:r>
            <a:br>
              <a:rPr lang="en-US" dirty="0"/>
            </a:br>
            <a:r>
              <a:rPr lang="en-US" dirty="0"/>
              <a:t>KHKCHWBSMMNFMCAKNJDKCBLJSHFHLRTPARWSLFBBEBALWBAMHV MRR</a:t>
            </a:r>
            <a:br>
              <a:rPr lang="en-US" dirty="0"/>
            </a:br>
            <a:r>
              <a:rPr lang="en-US" dirty="0"/>
              <a:t>MRWCBSBSWSCKDNAKWGKHGHFLMHFJCMKBSBTWBLHFPGGWFWGBFG H</a:t>
            </a:r>
            <a:br>
              <a:rPr lang="en-US" dirty="0"/>
            </a:br>
            <a:r>
              <a:rPr lang="en-US" dirty="0"/>
              <a:t>MBBKCDLDSFGLSCKDBWSRBBSTCBSHBSBBSJPSJBCWHSTDBWTGHS PH</a:t>
            </a:r>
            <a:br>
              <a:rPr lang="en-US" dirty="0"/>
            </a:br>
            <a:r>
              <a:rPr lang="en-US" dirty="0"/>
              <a:t>UUHDKRTTSRMDHCTLTFSMKTDNKDCWDHHBTHCMTLCEBVHLVNHHHL DHW</a:t>
            </a:r>
            <a:br>
              <a:rPr lang="en-US" dirty="0"/>
            </a:br>
            <a:r>
              <a:rPr lang="en-US" dirty="0"/>
              <a:t>BCKKQTSTMSVNKHPTCHTSUHHDHHNCDNNAHBGLGDHKSQBTHNDSML KFL</a:t>
            </a:r>
            <a:br>
              <a:rPr lang="en-US" dirty="0"/>
            </a:br>
            <a:r>
              <a:rPr lang="en-US" dirty="0"/>
              <a:t>MTHMTNCWRMTFRDHPTHWVMGJLHKTBFHSDTHLJESDTHMDVAMPNCR GHM</a:t>
            </a:r>
            <a:br>
              <a:rPr lang="en-US" dirty="0"/>
            </a:br>
            <a:r>
              <a:rPr lang="en-US" dirty="0"/>
              <a:t>TRRNSMSVHEHLDGKVGDSPBBMHRMCCBAHBM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79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letter of every footnote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17488" y="2209800"/>
            <a:ext cx="8471142" cy="4254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ASOTILAiMINITDSSMILDAASBDRMARKZDANIELEWSKINFZDAN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IELEWSKITNOWLFJHTTWSKYFPTMYTFSCBSNZSAnTSBMSSLSGS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BSSRCSFIPBMNBRDSNWLSGASTFNNASJTTPHIGFAVITWESHCWT</a:t>
            </a:r>
            <a:br>
              <a:rPr lang="en-US" sz="1800" dirty="0"/>
            </a:br>
            <a:r>
              <a:rPr lang="en-US" sz="1800" dirty="0" err="1"/>
              <a:t>PAPLSTiI_AGNSFOSFSWSAMITIETHNAAOMIIAWATIYFSSFiST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COWASWMOOWOJRWSTDWFTNSCMISMGWCMKJNSITTAiASSTATEE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err="1"/>
              <a:t>WTNFTPLLINOFLIISWMGLEITtTBITMNaTIATTDGDHMSNOSSKA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GPIS_JTFRFIINiRRL0ICAAAPSWSJQCCICMTDAAISKTCASNMC</a:t>
            </a:r>
            <a:br>
              <a:rPr lang="en-US" sz="1800" dirty="0"/>
            </a:br>
            <a:r>
              <a:rPr lang="en-US" sz="1800" dirty="0"/>
              <a:t>CWHFMICOTMWSNSASTTRTSTTBOIRMATIAJSDSSWWNQLAGISMR</a:t>
            </a:r>
            <a:br>
              <a:rPr lang="en-US" sz="1800" dirty="0"/>
            </a:br>
            <a:r>
              <a:rPr lang="en-US" sz="1800" dirty="0"/>
              <a:t>BPPHSCDSSHISASFTIOTRA_ASJOSCVPTMJTLLISCSLTDPSRRS</a:t>
            </a:r>
            <a:br>
              <a:rPr lang="en-US" sz="1800" dirty="0"/>
            </a:br>
            <a:r>
              <a:rPr lang="en-US" sz="1800" dirty="0"/>
              <a:t>PMTNWESPI_HCTPDGSMMDMMSSPSMTTAETQWTWAMABTLWY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Content Placeholder 8"/>
          <p:cNvSpPr txBox="1">
            <a:spLocks/>
          </p:cNvSpPr>
          <p:nvPr/>
        </p:nvSpPr>
        <p:spPr>
          <a:xfrm>
            <a:off x="325578" y="2217900"/>
            <a:ext cx="8471142" cy="3972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Char char="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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Wingdings" pitchFamily="2" charset="2"/>
              <a:buChar char="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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457200" algn="l" defTabSz="914400" rtl="0" eaLnBrk="1" latinLnBrk="0" hangingPunct="1">
              <a:spcBef>
                <a:spcPts val="600"/>
              </a:spcBef>
              <a:buClr>
                <a:schemeClr val="accent3"/>
              </a:buClr>
              <a:buFont typeface="Wingdings" pitchFamily="2" charset="2"/>
              <a:buChar char="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461963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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5163" indent="-461963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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indent="-461963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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9563" indent="-461963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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dirty="0" err="1" smtClean="0"/>
              <a:t>ASOTILAiMINITDSSMILDAASBDR</a:t>
            </a:r>
            <a:r>
              <a:rPr lang="en-US" sz="1800" dirty="0" err="1" smtClean="0">
                <a:solidFill>
                  <a:srgbClr val="FF0000"/>
                </a:solidFill>
              </a:rPr>
              <a:t>MARKZDANIELEWSKI</a:t>
            </a:r>
            <a:r>
              <a:rPr lang="en-US" sz="1800" dirty="0" err="1" smtClean="0"/>
              <a:t>NFZ</a:t>
            </a:r>
            <a:r>
              <a:rPr lang="en-US" sz="1800" dirty="0" err="1" smtClean="0">
                <a:solidFill>
                  <a:srgbClr val="FF0000"/>
                </a:solidFill>
              </a:rPr>
              <a:t>DAN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err="1" smtClean="0">
                <a:solidFill>
                  <a:srgbClr val="FF0000"/>
                </a:solidFill>
              </a:rPr>
              <a:t>IELEWSKI</a:t>
            </a:r>
            <a:r>
              <a:rPr lang="en-US" sz="1800" dirty="0" err="1" smtClean="0">
                <a:solidFill>
                  <a:schemeClr val="tx1"/>
                </a:solidFill>
              </a:rPr>
              <a:t>TNOWLFJHTTWSKYFPTMYTFSCBSNZSAnTSBMSSLSG</a:t>
            </a:r>
            <a:r>
              <a:rPr lang="en-US" sz="1800" dirty="0" err="1" smtClean="0">
                <a:solidFill>
                  <a:srgbClr val="000000"/>
                </a:solidFill>
              </a:rPr>
              <a:t>S</a:t>
            </a:r>
            <a:r>
              <a:rPr lang="en-US" sz="1800" dirty="0" smtClean="0">
                <a:solidFill>
                  <a:srgbClr val="000000"/>
                </a:solidFill>
              </a:rPr>
              <a:t/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/>
              <a:t>BSSRCSFIPBMNBRDSNWLSGASTFNNASJTTPHIGFAVITWESHCWT</a:t>
            </a:r>
            <a:br>
              <a:rPr lang="en-US" sz="1800" dirty="0" smtClean="0"/>
            </a:br>
            <a:r>
              <a:rPr lang="en-US" sz="1800" dirty="0" err="1" smtClean="0"/>
              <a:t>PAPLSTiI_AGNSFOSFSWSAMITIETHNAAOMIIAWATIYFSSFiST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err="1" smtClean="0"/>
              <a:t>COWASWMOOWOJRWSTDWFTNSCMISMGWCMKJNSITTAiASSTATEE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err="1" smtClean="0"/>
              <a:t>WTNFTPLLINOFLIISWMGLEITtTBITMNaTIATTDGDHMSNOSSKA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GPIS_JTFRFIINiRRL0ICAAAPSWSJQCCICMTDAAISKTCASNMC</a:t>
            </a:r>
            <a:br>
              <a:rPr lang="en-US" sz="1800" dirty="0" smtClean="0"/>
            </a:br>
            <a:r>
              <a:rPr lang="en-US" sz="1800" dirty="0" smtClean="0"/>
              <a:t>CWHFMICOTMWSNSASTTRTSTTBOIRMATIAJSDSSWWNQLAGISMR</a:t>
            </a:r>
            <a:br>
              <a:rPr lang="en-US" sz="1800" dirty="0" smtClean="0"/>
            </a:br>
            <a:r>
              <a:rPr lang="en-US" sz="1800" dirty="0" smtClean="0"/>
              <a:t>BPPHSCDSSHISASFTIOTRA_ASJOSCVPTMJTLLISCSLTDPSRRS</a:t>
            </a:r>
            <a:br>
              <a:rPr lang="en-US" sz="1800" dirty="0" smtClean="0"/>
            </a:br>
            <a:r>
              <a:rPr lang="en-US" sz="1800" dirty="0" smtClean="0"/>
              <a:t>PMTNWESPI_HCTPDGSMMDMMSSPSMTTAETQWTWAMABTLWY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00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“Letter” 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Letter-cipher</a:t>
            </a:r>
          </a:p>
          <a:p>
            <a:pPr lvl="1"/>
            <a:r>
              <a:rPr lang="en-US" dirty="0" smtClean="0"/>
              <a:t>Assign every letter in the alphabet a number starting from 1. A=1, B=2, C=3, … Z = 26</a:t>
            </a:r>
          </a:p>
          <a:p>
            <a:pPr lvl="1"/>
            <a:r>
              <a:rPr lang="en-US" dirty="0" smtClean="0"/>
              <a:t>Consider the names, Johnny and </a:t>
            </a:r>
            <a:r>
              <a:rPr lang="en-US" dirty="0" err="1" smtClean="0"/>
              <a:t>Zampano</a:t>
            </a:r>
            <a:endParaRPr lang="en-US" dirty="0" smtClean="0"/>
          </a:p>
          <a:p>
            <a:pPr lvl="1"/>
            <a:r>
              <a:rPr lang="en-US" dirty="0" smtClean="0"/>
              <a:t>J = 10, O = 15, H = 8, N = 14, N = 14, Y = 25</a:t>
            </a:r>
          </a:p>
          <a:p>
            <a:pPr lvl="1"/>
            <a:r>
              <a:rPr lang="en-US" dirty="0"/>
              <a:t>Z = 26, A = 1, M = 13, P = 16, A = 1, N = 14, O = </a:t>
            </a:r>
            <a:r>
              <a:rPr lang="en-US" dirty="0" smtClean="0"/>
              <a:t>15</a:t>
            </a:r>
          </a:p>
          <a:p>
            <a:pPr lvl="1"/>
            <a:r>
              <a:rPr lang="en-US" dirty="0" smtClean="0"/>
              <a:t>Johnny sums to 10+15+8+14+25 = 86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</a:rPr>
              <a:t>Zampano</a:t>
            </a:r>
            <a:r>
              <a:rPr lang="en-US" dirty="0" smtClean="0">
                <a:solidFill>
                  <a:schemeClr val="tx1"/>
                </a:solidFill>
              </a:rPr>
              <a:t> sums to 26+1+13+16+1+14+15 = 86</a:t>
            </a:r>
          </a:p>
          <a:p>
            <a:pPr lvl="1"/>
            <a:r>
              <a:rPr lang="en-US" dirty="0" smtClean="0"/>
              <a:t>Why 86? From the Oxford English Dictionary, it is a U.S. slang word used in restaurants and bars. It can mean a customer is not to be served or to eject a person from the premises.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23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“Letter” Play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pg. 621, some words are randomly capitalized.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elevAted</a:t>
            </a:r>
            <a:r>
              <a:rPr lang="en-US" dirty="0" smtClean="0"/>
              <a:t>, </a:t>
            </a:r>
            <a:r>
              <a:rPr lang="en-US" dirty="0" err="1" smtClean="0"/>
              <a:t>nulliFied</a:t>
            </a:r>
            <a:r>
              <a:rPr lang="en-US" dirty="0" smtClean="0"/>
              <a:t>, </a:t>
            </a:r>
            <a:r>
              <a:rPr lang="en-US" dirty="0" err="1" smtClean="0"/>
              <a:t>embArked</a:t>
            </a:r>
            <a:r>
              <a:rPr lang="en-US" dirty="0" smtClean="0"/>
              <a:t>, </a:t>
            </a:r>
            <a:r>
              <a:rPr lang="en-US" dirty="0" err="1" smtClean="0"/>
              <a:t>deCeased</a:t>
            </a:r>
            <a:r>
              <a:rPr lang="en-US" dirty="0" smtClean="0"/>
              <a:t>, </a:t>
            </a:r>
            <a:r>
              <a:rPr lang="en-US" dirty="0" err="1" smtClean="0"/>
              <a:t>evEry</a:t>
            </a:r>
            <a:r>
              <a:rPr lang="en-US" dirty="0" smtClean="0"/>
              <a:t>, </a:t>
            </a:r>
            <a:r>
              <a:rPr lang="en-US" dirty="0" err="1" smtClean="0"/>
              <a:t>decIdes</a:t>
            </a:r>
            <a:r>
              <a:rPr lang="en-US" dirty="0" smtClean="0"/>
              <a:t>, </a:t>
            </a:r>
            <a:r>
              <a:rPr lang="en-US" dirty="0" err="1" smtClean="0"/>
              <a:t>kiNd</a:t>
            </a:r>
            <a:r>
              <a:rPr lang="en-US" dirty="0" smtClean="0"/>
              <a:t>, </a:t>
            </a:r>
            <a:r>
              <a:rPr lang="en-US" dirty="0" err="1" smtClean="0"/>
              <a:t>iAmbs</a:t>
            </a:r>
            <a:r>
              <a:rPr lang="en-US" dirty="0" smtClean="0"/>
              <a:t>, …</a:t>
            </a:r>
          </a:p>
          <a:p>
            <a:pPr lvl="1"/>
            <a:r>
              <a:rPr lang="en-US" dirty="0" smtClean="0"/>
              <a:t>Putting it all together, it forms:</a:t>
            </a:r>
          </a:p>
          <a:p>
            <a:pPr lvl="1"/>
            <a:r>
              <a:rPr lang="en-US" dirty="0" smtClean="0"/>
              <a:t>A FACE IN A CLOUD NO TRACE IN THE CROWD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50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“Letter”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On pg. 626, a letter is written to Johnny.</a:t>
            </a:r>
          </a:p>
          <a:p>
            <a:r>
              <a:rPr lang="en-US" dirty="0">
                <a:solidFill>
                  <a:srgbClr val="FF0000"/>
                </a:solidFill>
              </a:rPr>
              <a:t>Y</a:t>
            </a:r>
            <a:r>
              <a:rPr lang="en-US" dirty="0"/>
              <a:t>ack! 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/>
              <a:t>gain these dark ribbons wrap me up like a present, a</a:t>
            </a:r>
            <a:br>
              <a:rPr lang="en-US" dirty="0"/>
            </a:br>
            <a:r>
              <a:rPr lang="en-US" dirty="0" err="1"/>
              <a:t>c</a:t>
            </a:r>
            <a:r>
              <a:rPr lang="en-US" dirty="0" err="1">
                <a:solidFill>
                  <a:srgbClr val="FF0000"/>
                </a:solidFill>
              </a:rPr>
              <a:t>H</a:t>
            </a:r>
            <a:r>
              <a:rPr lang="en-US" dirty="0" err="1"/>
              <a:t>r</a:t>
            </a:r>
            <a:r>
              <a:rPr lang="en-US" dirty="0" err="1">
                <a:solidFill>
                  <a:srgbClr val="FF0000"/>
                </a:solidFill>
              </a:rPr>
              <a:t>IS</a:t>
            </a:r>
            <a:r>
              <a:rPr lang="en-US" dirty="0" err="1"/>
              <a:t>tmas</a:t>
            </a:r>
            <a:r>
              <a:rPr lang="en-US" dirty="0"/>
              <a:t> present, this present, never found, never opened.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/>
              <a:t>ossed like a doll.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panish.</a:t>
            </a:r>
          </a:p>
          <a:p>
            <a:pPr lvl="1"/>
            <a:r>
              <a:rPr lang="en-US" dirty="0" smtClean="0"/>
              <a:t>Putting it all together, YAHISTS. An convenient anagram for THIS SAY.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</a:t>
            </a:r>
            <a:r>
              <a:rPr lang="en-US" dirty="0" smtClean="0">
                <a:solidFill>
                  <a:schemeClr val="tx1"/>
                </a:solidFill>
              </a:rPr>
              <a:t>f course. </a:t>
            </a:r>
            <a:r>
              <a:rPr lang="en-US" dirty="0" err="1" smtClean="0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chemeClr val="tx1"/>
                </a:solidFill>
              </a:rPr>
              <a:t>ell’oro</a:t>
            </a:r>
            <a:r>
              <a:rPr lang="en-US" dirty="0" smtClean="0">
                <a:solidFill>
                  <a:schemeClr val="tx1"/>
                </a:solidFill>
              </a:rPr>
              <a:t>, del </a:t>
            </a:r>
            <a:r>
              <a:rPr lang="en-US" dirty="0" err="1" smtClean="0">
                <a:solidFill>
                  <a:schemeClr val="tx1"/>
                </a:solidFill>
              </a:rPr>
              <a:t>oro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deloro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he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r</a:t>
            </a:r>
            <a:r>
              <a:rPr lang="en-US" dirty="0" smtClean="0"/>
              <a:t>ip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art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y</a:t>
            </a:r>
            <a:r>
              <a:rPr lang="en-US" dirty="0" smtClean="0"/>
              <a:t>awn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ail</a:t>
            </a:r>
            <a:r>
              <a:rPr lang="en-US" dirty="0" smtClean="0">
                <a:solidFill>
                  <a:srgbClr val="FF0000"/>
                </a:solidFill>
              </a:rPr>
              <a:t>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to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wallo</a:t>
            </a:r>
            <a:r>
              <a:rPr lang="en-US" dirty="0" smtClean="0">
                <a:solidFill>
                  <a:srgbClr val="FF0000"/>
                </a:solidFill>
              </a:rPr>
              <a:t>w me</a:t>
            </a:r>
            <a:r>
              <a:rPr lang="en-US" dirty="0" smtClean="0"/>
              <a:t>. I continued this pattern with the last line.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ove’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ov</a:t>
            </a:r>
            <a:r>
              <a:rPr lang="en-US" dirty="0" smtClean="0">
                <a:solidFill>
                  <a:srgbClr val="FF0000"/>
                </a:solidFill>
              </a:rPr>
              <a:t>e in h</a:t>
            </a:r>
            <a:r>
              <a:rPr lang="en-US" dirty="0" smtClean="0"/>
              <a:t>e</a:t>
            </a:r>
            <a:r>
              <a:rPr lang="en-US" dirty="0" smtClean="0">
                <a:solidFill>
                  <a:srgbClr val="FF0000"/>
                </a:solidFill>
              </a:rPr>
              <a:t>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dirty="0" smtClean="0"/>
              <a:t>lackes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easo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,</a:t>
            </a:r>
          </a:p>
          <a:p>
            <a:pPr marL="914400" lvl="2">
              <a:spcBef>
                <a:spcPts val="2000"/>
              </a:spcBef>
            </a:pPr>
            <a:r>
              <a:rPr lang="en-US" dirty="0"/>
              <a:t>This gives </a:t>
            </a:r>
            <a:r>
              <a:rPr lang="en-US" dirty="0" err="1" smtClean="0"/>
              <a:t>ODTreysdtoswmeLslinhrbtsn</a:t>
            </a:r>
            <a:endParaRPr lang="en-US" dirty="0" smtClean="0"/>
          </a:p>
          <a:p>
            <a:r>
              <a:rPr lang="en-US" dirty="0" smtClean="0"/>
              <a:t>THIS SAY(s myths when TOLD restore blind eyes)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67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all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Haunted House - An Interview with Mark Z. </a:t>
            </a:r>
            <a:r>
              <a:rPr lang="en-US" dirty="0" err="1" smtClean="0"/>
              <a:t>Danielewski</a:t>
            </a:r>
            <a:endParaRPr lang="en-US" dirty="0" smtClean="0"/>
          </a:p>
          <a:p>
            <a:r>
              <a:rPr lang="en-US" dirty="0"/>
              <a:t>On the authentic narrator</a:t>
            </a:r>
          </a:p>
          <a:p>
            <a:pPr lvl="1"/>
            <a:r>
              <a:rPr lang="en-US" dirty="0" smtClean="0"/>
              <a:t>“There is no sacred text here.” “…everything we encounter involves an act of interpretation on our part”</a:t>
            </a:r>
            <a:endParaRPr lang="en-US" dirty="0"/>
          </a:p>
          <a:p>
            <a:r>
              <a:rPr lang="en-US" dirty="0" smtClean="0"/>
              <a:t>On interpreting features of House of Leaves</a:t>
            </a:r>
          </a:p>
          <a:p>
            <a:pPr lvl="1"/>
            <a:r>
              <a:rPr lang="en-US" dirty="0" smtClean="0"/>
              <a:t>“I’m simply unwilling to compromise the thrill that comes when a reader privately uncovers a meaning not yet circulated. It is an experience both intimate and profound, and one I’ve personally relished my entire life.”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81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Fan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Avid cult </a:t>
            </a:r>
            <a:r>
              <a:rPr lang="en-US" dirty="0"/>
              <a:t>f</a:t>
            </a:r>
            <a:r>
              <a:rPr lang="en-US" dirty="0" smtClean="0"/>
              <a:t>ollowing</a:t>
            </a:r>
          </a:p>
          <a:p>
            <a:r>
              <a:rPr lang="en-US" dirty="0" smtClean="0"/>
              <a:t>The Navidson Record’s fictitious cult following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589" y="3930556"/>
            <a:ext cx="2547013" cy="25470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391" y="3648072"/>
            <a:ext cx="3007060" cy="299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44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with Novel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purpose do these online communities serve?</a:t>
            </a:r>
          </a:p>
          <a:p>
            <a:r>
              <a:rPr lang="en-US" dirty="0"/>
              <a:t>House of Leaves: </a:t>
            </a:r>
            <a:r>
              <a:rPr lang="en-US" dirty="0" smtClean="0"/>
              <a:t>Reading </a:t>
            </a:r>
            <a:r>
              <a:rPr lang="en-US" dirty="0"/>
              <a:t>the Networked Novel (Jessica Pressman)</a:t>
            </a:r>
          </a:p>
          <a:p>
            <a:r>
              <a:rPr lang="en-US" dirty="0" smtClean="0"/>
              <a:t>“A print novel for the digital age”</a:t>
            </a:r>
          </a:p>
          <a:p>
            <a:r>
              <a:rPr lang="en-US" dirty="0" smtClean="0"/>
              <a:t>Online discourse as intended part of reading experience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07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House of </a:t>
            </a:r>
            <a:r>
              <a:rPr lang="en-US" sz="1800" dirty="0"/>
              <a:t>Leaves Forum: </a:t>
            </a:r>
            <a:r>
              <a:rPr lang="en-US" sz="1800" dirty="0">
                <a:hlinkClick r:id="rId2"/>
              </a:rPr>
              <a:t>http://forums.markzdanielewski.com/forum/house-of-</a:t>
            </a:r>
            <a:r>
              <a:rPr lang="en-US" sz="1800" dirty="0" smtClean="0">
                <a:hlinkClick r:id="rId2"/>
              </a:rPr>
              <a:t>leaves</a:t>
            </a:r>
            <a:endParaRPr lang="en-US" sz="1800" dirty="0" smtClean="0"/>
          </a:p>
          <a:p>
            <a:r>
              <a:rPr lang="en-US" sz="1800" dirty="0" smtClean="0"/>
              <a:t>Definitions from Oxford </a:t>
            </a:r>
            <a:r>
              <a:rPr lang="en-US" sz="1800" dirty="0"/>
              <a:t>English Dictionary: </a:t>
            </a:r>
            <a:r>
              <a:rPr lang="en-US" sz="1800" dirty="0">
                <a:hlinkClick r:id="rId3"/>
              </a:rPr>
              <a:t>http://www.oed.com</a:t>
            </a:r>
            <a:r>
              <a:rPr lang="en-US" sz="1800" dirty="0" smtClean="0">
                <a:hlinkClick r:id="rId3"/>
              </a:rPr>
              <a:t>/</a:t>
            </a:r>
            <a:endParaRPr lang="en-US" sz="1800" dirty="0"/>
          </a:p>
          <a:p>
            <a:r>
              <a:rPr lang="en-US" sz="1800" dirty="0" smtClean="0"/>
              <a:t>Images from Code: The Hidden Language of Computer Hardware and Software – Charles </a:t>
            </a:r>
            <a:r>
              <a:rPr lang="en-US" sz="1800" dirty="0" err="1" smtClean="0"/>
              <a:t>Petzold</a:t>
            </a:r>
            <a:r>
              <a:rPr lang="en-US" sz="1800" dirty="0" smtClean="0"/>
              <a:t> (Chapter 2</a:t>
            </a:r>
            <a:r>
              <a:rPr lang="en-US" sz="1800" dirty="0" smtClean="0"/>
              <a:t>)</a:t>
            </a:r>
          </a:p>
          <a:p>
            <a:r>
              <a:rPr lang="en-US" sz="1800" dirty="0" smtClean="0"/>
              <a:t>Tattoo Images</a:t>
            </a:r>
            <a:r>
              <a:rPr lang="en-US" sz="1800" dirty="0"/>
              <a:t>: Yggdrasil Tattoo. Digital image. Typographic Tattoos. Tumblr, </a:t>
            </a:r>
            <a:r>
              <a:rPr lang="en-US" sz="1800" dirty="0" err="1"/>
              <a:t>n.d.</a:t>
            </a:r>
            <a:r>
              <a:rPr lang="en-US" sz="1800" dirty="0"/>
              <a:t> Web</a:t>
            </a:r>
            <a:r>
              <a:rPr lang="en-US" sz="1800" dirty="0" smtClean="0"/>
              <a:t>.</a:t>
            </a:r>
            <a:r>
              <a:rPr lang="en-US" sz="1800" dirty="0"/>
              <a:t> </a:t>
            </a:r>
            <a:r>
              <a:rPr lang="en-US" sz="1800" dirty="0"/>
              <a:t>; Trick, Ella. House of Leaves Blueprint Tattoo. Digital image. TattooArtists.org. </a:t>
            </a:r>
            <a:r>
              <a:rPr lang="en-US" sz="1800" dirty="0" err="1"/>
              <a:t>N.p</a:t>
            </a:r>
            <a:r>
              <a:rPr lang="en-US" sz="1800" dirty="0"/>
              <a:t>., 2011. Web.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52456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Folio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olio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Fol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Folio.thmx</Template>
  <TotalTime>337</TotalTime>
  <Words>648</Words>
  <Application>Microsoft Office PowerPoint</Application>
  <PresentationFormat>On-screen Show (4:3)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Calisto MT</vt:lpstr>
      <vt:lpstr>Wingdings</vt:lpstr>
      <vt:lpstr>Folio</vt:lpstr>
      <vt:lpstr>House of Leaves</vt:lpstr>
      <vt:lpstr>Morse Code</vt:lpstr>
      <vt:lpstr> − − − </vt:lpstr>
      <vt:lpstr>Acrostic</vt:lpstr>
      <vt:lpstr>Footnote 75, pages 64-67</vt:lpstr>
      <vt:lpstr>Footnote 75, pages 64-67</vt:lpstr>
      <vt:lpstr>First letter of every footnote</vt:lpstr>
      <vt:lpstr>“Letter” Play</vt:lpstr>
      <vt:lpstr>“Letter” Play</vt:lpstr>
      <vt:lpstr>“Letter” Play</vt:lpstr>
      <vt:lpstr>What does it all mean?</vt:lpstr>
      <vt:lpstr>Online Fan Base</vt:lpstr>
      <vt:lpstr>Interaction with Novel</vt:lpstr>
      <vt:lpstr>Online sources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 of Leaves</dc:title>
  <dc:creator>Jackson Wu</dc:creator>
  <cp:lastModifiedBy>Haley Alexander</cp:lastModifiedBy>
  <cp:revision>35</cp:revision>
  <dcterms:created xsi:type="dcterms:W3CDTF">2015-10-01T01:28:47Z</dcterms:created>
  <dcterms:modified xsi:type="dcterms:W3CDTF">2015-10-01T08:32:41Z</dcterms:modified>
</cp:coreProperties>
</file>